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8534400" cy="2076450"/>
          </a:xfrm>
          <a:noFill/>
          <a:ln>
            <a:noFill/>
          </a:ln>
        </p:spPr>
        <p:style>
          <a:lnRef idx="0">
            <a:schemeClr val="accent2"/>
          </a:lnRef>
          <a:fillRef idx="3">
            <a:schemeClr val="accent2"/>
          </a:fillRef>
          <a:effectRef idx="3">
            <a:schemeClr val="accent2"/>
          </a:effectRef>
          <a:fontRef idx="minor">
            <a:schemeClr val="lt1"/>
          </a:fontRef>
        </p:style>
        <p:txBody>
          <a:bodyPr>
            <a:normAutofit/>
          </a:bodyPr>
          <a:lstStyle/>
          <a:p>
            <a:r>
              <a:rPr lang="en-IN" sz="3200" b="1" dirty="0" smtClean="0">
                <a:solidFill>
                  <a:schemeClr val="accent2">
                    <a:lumMod val="60000"/>
                    <a:lumOff val="40000"/>
                  </a:schemeClr>
                </a:solidFill>
              </a:rPr>
              <a:t>Early Development of the </a:t>
            </a:r>
            <a:r>
              <a:rPr lang="en-IN" sz="3200" b="1" i="1" dirty="0" err="1" smtClean="0">
                <a:solidFill>
                  <a:schemeClr val="accent2">
                    <a:lumMod val="60000"/>
                    <a:lumOff val="40000"/>
                  </a:schemeClr>
                </a:solidFill>
              </a:rPr>
              <a:t>Caenorhabditis</a:t>
            </a:r>
            <a:r>
              <a:rPr lang="en-IN" sz="3200" b="1" i="1" dirty="0" smtClean="0">
                <a:solidFill>
                  <a:schemeClr val="accent2">
                    <a:lumMod val="60000"/>
                    <a:lumOff val="40000"/>
                  </a:schemeClr>
                </a:solidFill>
              </a:rPr>
              <a:t> </a:t>
            </a:r>
            <a:r>
              <a:rPr lang="en-IN" sz="3200" b="1" i="1" dirty="0" err="1" smtClean="0">
                <a:solidFill>
                  <a:schemeClr val="accent2">
                    <a:lumMod val="60000"/>
                    <a:lumOff val="40000"/>
                  </a:schemeClr>
                </a:solidFill>
              </a:rPr>
              <a:t>elegans</a:t>
            </a:r>
            <a:endParaRPr lang="en-IN" sz="3200" i="1" dirty="0">
              <a:solidFill>
                <a:schemeClr val="accent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8.42. C."/>
          <p:cNvPicPr>
            <a:picLocks noChangeAspect="1" noChangeArrowheads="1"/>
          </p:cNvPicPr>
          <p:nvPr/>
        </p:nvPicPr>
        <p:blipFill>
          <a:blip r:embed="rId2"/>
          <a:srcRect t="59983"/>
          <a:stretch>
            <a:fillRect/>
          </a:stretch>
        </p:blipFill>
        <p:spPr bwMode="auto">
          <a:xfrm>
            <a:off x="228600" y="2362200"/>
            <a:ext cx="8686800" cy="4269116"/>
          </a:xfrm>
          <a:prstGeom prst="rect">
            <a:avLst/>
          </a:prstGeom>
          <a:noFill/>
        </p:spPr>
      </p:pic>
      <p:sp>
        <p:nvSpPr>
          <p:cNvPr id="4" name="Rectangle 3"/>
          <p:cNvSpPr/>
          <p:nvPr/>
        </p:nvSpPr>
        <p:spPr>
          <a:xfrm>
            <a:off x="0" y="56852"/>
            <a:ext cx="9144000" cy="2000548"/>
          </a:xfrm>
          <a:prstGeom prst="rect">
            <a:avLst/>
          </a:prstGeom>
        </p:spPr>
        <p:txBody>
          <a:bodyPr wrap="square">
            <a:spAutoFit/>
          </a:bodyPr>
          <a:lstStyle/>
          <a:p>
            <a:r>
              <a:rPr lang="en-IN" sz="2400" dirty="0" smtClean="0"/>
              <a:t>(D) Abbreviated cell lineage chart. </a:t>
            </a:r>
          </a:p>
          <a:p>
            <a:pPr lvl="1"/>
            <a:r>
              <a:rPr lang="en-IN" sz="2000" dirty="0" smtClean="0"/>
              <a:t>The germ line segregates into the posterior portion of the most posterior (P) cell. </a:t>
            </a:r>
          </a:p>
          <a:p>
            <a:pPr lvl="1"/>
            <a:r>
              <a:rPr lang="en-IN" sz="2000" dirty="0" smtClean="0"/>
              <a:t>The first three cell divisions produce the AB, C, MS, and E lineages. </a:t>
            </a:r>
          </a:p>
          <a:p>
            <a:pPr lvl="1"/>
            <a:r>
              <a:rPr lang="en-IN" sz="2000" dirty="0" smtClean="0"/>
              <a:t>The number of derived cells (in parentheses) refers to the 558 cells present in the newly hatched larva. </a:t>
            </a:r>
          </a:p>
          <a:p>
            <a:pPr lvl="1"/>
            <a:r>
              <a:rPr lang="en-IN" sz="2000" dirty="0" smtClean="0"/>
              <a:t>Some of these continue to divide to produce the 959 somatic cells of the adult.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noFill/>
          <a:ln>
            <a:noFill/>
          </a:ln>
        </p:spPr>
        <p:style>
          <a:lnRef idx="0">
            <a:schemeClr val="accent2"/>
          </a:lnRef>
          <a:fillRef idx="3">
            <a:schemeClr val="accent2"/>
          </a:fillRef>
          <a:effectRef idx="3">
            <a:schemeClr val="accent2"/>
          </a:effectRef>
          <a:fontRef idx="minor">
            <a:schemeClr val="lt1"/>
          </a:fontRef>
        </p:style>
        <p:txBody>
          <a:bodyPr>
            <a:normAutofit/>
          </a:bodyPr>
          <a:lstStyle/>
          <a:p>
            <a:r>
              <a:rPr lang="en-IN" sz="3600" b="1" dirty="0" smtClean="0">
                <a:solidFill>
                  <a:schemeClr val="accent2">
                    <a:lumMod val="60000"/>
                    <a:lumOff val="40000"/>
                  </a:schemeClr>
                </a:solidFill>
              </a:rPr>
              <a:t>Cleavage and Axis Formation in </a:t>
            </a:r>
            <a:r>
              <a:rPr lang="en-IN" sz="3600" b="1" i="1" dirty="0" smtClean="0">
                <a:solidFill>
                  <a:schemeClr val="accent2">
                    <a:lumMod val="60000"/>
                    <a:lumOff val="40000"/>
                  </a:schemeClr>
                </a:solidFill>
              </a:rPr>
              <a:t>C. </a:t>
            </a:r>
            <a:r>
              <a:rPr lang="en-IN" sz="3600" b="1" i="1" dirty="0" err="1" smtClean="0">
                <a:solidFill>
                  <a:schemeClr val="accent2">
                    <a:lumMod val="60000"/>
                    <a:lumOff val="40000"/>
                  </a:schemeClr>
                </a:solidFill>
              </a:rPr>
              <a:t>elegans</a:t>
            </a:r>
            <a:endParaRPr lang="en-IN" sz="3600" i="1" dirty="0">
              <a:solidFill>
                <a:schemeClr val="accent2">
                  <a:lumMod val="60000"/>
                  <a:lumOff val="40000"/>
                </a:schemeClr>
              </a:solidFill>
            </a:endParaRPr>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pPr>
              <a:buNone/>
            </a:pPr>
            <a:r>
              <a:rPr lang="en-IN" sz="4500" b="1" dirty="0" smtClean="0">
                <a:solidFill>
                  <a:schemeClr val="accent2">
                    <a:lumMod val="60000"/>
                    <a:lumOff val="40000"/>
                  </a:schemeClr>
                </a:solidFill>
              </a:rPr>
              <a:t>Rotational cleavage of the </a:t>
            </a:r>
            <a:r>
              <a:rPr lang="en-IN" sz="4500" b="1" i="1" dirty="0" smtClean="0">
                <a:solidFill>
                  <a:schemeClr val="accent2">
                    <a:lumMod val="60000"/>
                    <a:lumOff val="40000"/>
                  </a:schemeClr>
                </a:solidFill>
              </a:rPr>
              <a:t>C. </a:t>
            </a:r>
            <a:r>
              <a:rPr lang="en-IN" sz="4500" b="1" i="1" dirty="0" err="1" smtClean="0">
                <a:solidFill>
                  <a:schemeClr val="accent2">
                    <a:lumMod val="60000"/>
                    <a:lumOff val="40000"/>
                  </a:schemeClr>
                </a:solidFill>
              </a:rPr>
              <a:t>elegans</a:t>
            </a:r>
            <a:r>
              <a:rPr lang="en-IN" sz="4500" b="1" i="1" dirty="0" smtClean="0">
                <a:solidFill>
                  <a:schemeClr val="accent2">
                    <a:lumMod val="60000"/>
                    <a:lumOff val="40000"/>
                  </a:schemeClr>
                </a:solidFill>
              </a:rPr>
              <a:t> </a:t>
            </a:r>
            <a:r>
              <a:rPr lang="en-IN" sz="4500" b="1" dirty="0" smtClean="0">
                <a:solidFill>
                  <a:schemeClr val="accent2">
                    <a:lumMod val="60000"/>
                    <a:lumOff val="40000"/>
                  </a:schemeClr>
                </a:solidFill>
              </a:rPr>
              <a:t>egg</a:t>
            </a:r>
          </a:p>
          <a:p>
            <a:r>
              <a:rPr lang="en-IN" dirty="0" smtClean="0"/>
              <a:t>During early cleavage, each asymmetrical division produces one </a:t>
            </a:r>
            <a:r>
              <a:rPr lang="en-IN" b="1" dirty="0" smtClean="0"/>
              <a:t>founder cell</a:t>
            </a:r>
            <a:r>
              <a:rPr lang="en-IN" dirty="0" smtClean="0"/>
              <a:t> (denoted AB, MS, E, C, and D), which produces differentiated descendants, and one </a:t>
            </a:r>
            <a:r>
              <a:rPr lang="en-IN" b="1" dirty="0" smtClean="0"/>
              <a:t>stem cell</a:t>
            </a:r>
            <a:r>
              <a:rPr lang="en-IN" dirty="0" smtClean="0"/>
              <a:t> (the P1-P4 lineage). </a:t>
            </a:r>
          </a:p>
          <a:p>
            <a:endParaRPr lang="en-IN" dirty="0" smtClean="0"/>
          </a:p>
          <a:p>
            <a:r>
              <a:rPr lang="en-IN" dirty="0" smtClean="0"/>
              <a:t>In the first cell division, the cleavage furrow is located asymmetrically along the anterior-posterior axis of the egg, closer to what will be the posterior pole. It forms a founder cell (AB) and a stem cell (P1). </a:t>
            </a:r>
          </a:p>
          <a:p>
            <a:endParaRPr lang="en-IN" dirty="0" smtClean="0"/>
          </a:p>
          <a:p>
            <a:r>
              <a:rPr lang="en-IN" dirty="0" smtClean="0"/>
              <a:t>During the second division, the anterior founder cell (AB) divides equatorially (longitudinally; 90° to the anterior-posterior axis), while the P1 cell divides </a:t>
            </a:r>
            <a:r>
              <a:rPr lang="en-IN" dirty="0" err="1" smtClean="0"/>
              <a:t>meridionally</a:t>
            </a:r>
            <a:r>
              <a:rPr lang="en-IN" dirty="0" smtClean="0"/>
              <a:t> (transversely) to produce another founder cell (EMS) and a posterior stem cell (P2). </a:t>
            </a:r>
          </a:p>
          <a:p>
            <a:endParaRPr lang="en-IN" dirty="0" smtClean="0"/>
          </a:p>
          <a:p>
            <a:r>
              <a:rPr lang="en-IN" dirty="0" smtClean="0"/>
              <a:t>The stem cell lineage always undergoes </a:t>
            </a:r>
            <a:r>
              <a:rPr lang="en-IN" dirty="0" err="1" smtClean="0"/>
              <a:t>meridional</a:t>
            </a:r>
            <a:r>
              <a:rPr lang="en-IN" dirty="0" smtClean="0"/>
              <a:t> division to produce an anterior founder cell and a posterior cell that will continue the stem cell lineage.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6258" name="Picture 2" descr="Image result for cleavage in c. elegans"/>
          <p:cNvPicPr>
            <a:picLocks noChangeAspect="1" noChangeArrowheads="1"/>
          </p:cNvPicPr>
          <p:nvPr/>
        </p:nvPicPr>
        <p:blipFill>
          <a:blip r:embed="rId2"/>
          <a:srcRect/>
          <a:stretch>
            <a:fillRect/>
          </a:stretch>
        </p:blipFill>
        <p:spPr bwMode="auto">
          <a:xfrm>
            <a:off x="914400" y="1123950"/>
            <a:ext cx="6934200" cy="52006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172200"/>
          </a:xfrm>
        </p:spPr>
        <p:txBody>
          <a:bodyPr>
            <a:noAutofit/>
          </a:bodyPr>
          <a:lstStyle/>
          <a:p>
            <a:r>
              <a:rPr lang="en-IN" sz="2400" dirty="0" smtClean="0"/>
              <a:t>The descendants of each founder cell divide at specific times in ways that are nearly identical from individual to individual.</a:t>
            </a:r>
          </a:p>
          <a:p>
            <a:endParaRPr lang="en-IN" sz="2400" dirty="0" smtClean="0"/>
          </a:p>
          <a:p>
            <a:r>
              <a:rPr lang="en-IN" sz="2400" dirty="0" smtClean="0"/>
              <a:t>In this way, the exactly 558 cells of the newly hatched larva are generated. </a:t>
            </a:r>
          </a:p>
          <a:p>
            <a:endParaRPr lang="en-IN" sz="2400" dirty="0" smtClean="0"/>
          </a:p>
          <a:p>
            <a:r>
              <a:rPr lang="en-IN" sz="2400" dirty="0" smtClean="0"/>
              <a:t>The descendants of the founder cells can be observed through the transparent cuticle and are named according to their positions relative to their sister cells. </a:t>
            </a:r>
          </a:p>
          <a:p>
            <a:endParaRPr lang="en-IN" sz="2400" dirty="0" smtClean="0"/>
          </a:p>
          <a:p>
            <a:r>
              <a:rPr lang="en-IN" sz="2400" dirty="0" smtClean="0"/>
              <a:t>For instance, </a:t>
            </a:r>
            <a:r>
              <a:rPr lang="en-IN" sz="2400" dirty="0" err="1" smtClean="0"/>
              <a:t>ABal</a:t>
            </a:r>
            <a:r>
              <a:rPr lang="en-IN" sz="2400" dirty="0" smtClean="0"/>
              <a:t> is the “left-hand” daughter cell of the </a:t>
            </a:r>
            <a:r>
              <a:rPr lang="en-IN" sz="2400" dirty="0" err="1" smtClean="0"/>
              <a:t>ABa</a:t>
            </a:r>
            <a:r>
              <a:rPr lang="en-IN" sz="2400" dirty="0" smtClean="0"/>
              <a:t> cell, and </a:t>
            </a:r>
            <a:r>
              <a:rPr lang="en-IN" sz="2400" dirty="0" err="1" smtClean="0"/>
              <a:t>ABa</a:t>
            </a:r>
            <a:r>
              <a:rPr lang="en-IN" sz="2400" dirty="0" smtClean="0"/>
              <a:t> is the “anterior” daughter cell of the AB cell.</a:t>
            </a:r>
          </a:p>
          <a:p>
            <a:endParaRPr lang="en-IN"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IN" b="1" dirty="0" smtClean="0">
                <a:solidFill>
                  <a:schemeClr val="accent2">
                    <a:lumMod val="60000"/>
                    <a:lumOff val="40000"/>
                  </a:schemeClr>
                </a:solidFill>
              </a:rPr>
              <a:t>Anterior-posterior axis formation</a:t>
            </a:r>
            <a:endParaRPr lang="en-IN" dirty="0">
              <a:solidFill>
                <a:schemeClr val="accent2">
                  <a:lumMod val="60000"/>
                  <a:lumOff val="40000"/>
                </a:schemeClr>
              </a:solidFill>
            </a:endParaRPr>
          </a:p>
        </p:txBody>
      </p:sp>
      <p:sp>
        <p:nvSpPr>
          <p:cNvPr id="3" name="Content Placeholder 2"/>
          <p:cNvSpPr>
            <a:spLocks noGrp="1"/>
          </p:cNvSpPr>
          <p:nvPr>
            <p:ph idx="1"/>
          </p:nvPr>
        </p:nvSpPr>
        <p:spPr>
          <a:xfrm>
            <a:off x="0" y="1219200"/>
            <a:ext cx="9144000" cy="5638800"/>
          </a:xfrm>
        </p:spPr>
        <p:txBody>
          <a:bodyPr>
            <a:normAutofit/>
          </a:bodyPr>
          <a:lstStyle/>
          <a:p>
            <a:r>
              <a:rPr lang="en-IN" sz="2400" dirty="0" smtClean="0"/>
              <a:t>The elongated axis of the </a:t>
            </a:r>
            <a:r>
              <a:rPr lang="en-IN" sz="2400" i="1" dirty="0" smtClean="0"/>
              <a:t>C. </a:t>
            </a:r>
            <a:r>
              <a:rPr lang="en-IN" sz="2400" i="1" dirty="0" err="1" smtClean="0"/>
              <a:t>elegans</a:t>
            </a:r>
            <a:r>
              <a:rPr lang="en-IN" sz="2400" dirty="0" smtClean="0"/>
              <a:t> egg defines the future anterior-posterior axis of the nematode's body. </a:t>
            </a:r>
          </a:p>
          <a:p>
            <a:endParaRPr lang="en-IN" sz="2400" dirty="0" smtClean="0"/>
          </a:p>
          <a:p>
            <a:r>
              <a:rPr lang="en-IN" sz="2400" dirty="0" smtClean="0"/>
              <a:t>The decision as to which end will become the anterior and which the posterior seems to reside with the position of sperm </a:t>
            </a:r>
            <a:r>
              <a:rPr lang="en-IN" sz="2400" dirty="0" err="1" smtClean="0"/>
              <a:t>pronucleus</a:t>
            </a:r>
            <a:r>
              <a:rPr lang="en-IN" sz="2400" dirty="0" smtClean="0"/>
              <a:t>. </a:t>
            </a:r>
          </a:p>
          <a:p>
            <a:endParaRPr lang="en-IN" sz="2400" dirty="0" smtClean="0"/>
          </a:p>
          <a:p>
            <a:r>
              <a:rPr lang="en-IN" sz="2400" dirty="0" smtClean="0"/>
              <a:t>When it enters the </a:t>
            </a:r>
            <a:r>
              <a:rPr lang="en-IN" sz="2400" dirty="0" err="1" smtClean="0"/>
              <a:t>oocyte</a:t>
            </a:r>
            <a:r>
              <a:rPr lang="en-IN" sz="2400" dirty="0" smtClean="0"/>
              <a:t> cytoplasm, the </a:t>
            </a:r>
            <a:r>
              <a:rPr lang="en-IN" sz="2400" dirty="0" err="1" smtClean="0"/>
              <a:t>centriole</a:t>
            </a:r>
            <a:r>
              <a:rPr lang="en-IN" sz="2400" dirty="0" smtClean="0"/>
              <a:t> associated with the sperm </a:t>
            </a:r>
            <a:r>
              <a:rPr lang="en-IN" sz="2400" dirty="0" err="1" smtClean="0"/>
              <a:t>pronucleus</a:t>
            </a:r>
            <a:r>
              <a:rPr lang="en-IN" sz="2400" dirty="0" smtClean="0"/>
              <a:t> initiates </a:t>
            </a:r>
            <a:r>
              <a:rPr lang="en-IN" sz="2400" dirty="0" err="1" smtClean="0"/>
              <a:t>cytoplasmic</a:t>
            </a:r>
            <a:r>
              <a:rPr lang="en-IN" sz="2400" dirty="0" smtClean="0"/>
              <a:t> movements that push the male </a:t>
            </a:r>
            <a:r>
              <a:rPr lang="en-IN" sz="2400" dirty="0" err="1" smtClean="0"/>
              <a:t>pronucleus</a:t>
            </a:r>
            <a:r>
              <a:rPr lang="en-IN" sz="2400" dirty="0" smtClean="0"/>
              <a:t> to the nearest end of the oblong </a:t>
            </a:r>
            <a:r>
              <a:rPr lang="en-IN" sz="2400" dirty="0" err="1" smtClean="0"/>
              <a:t>oocyte</a:t>
            </a:r>
            <a:r>
              <a:rPr lang="en-IN" sz="2400" dirty="0" smtClean="0"/>
              <a:t>. </a:t>
            </a:r>
          </a:p>
          <a:p>
            <a:endParaRPr lang="en-IN" sz="2400" dirty="0" smtClean="0"/>
          </a:p>
          <a:p>
            <a:r>
              <a:rPr lang="en-IN" sz="2400" dirty="0" smtClean="0"/>
              <a:t>This end becomes the posterior pole.</a:t>
            </a:r>
          </a:p>
          <a:p>
            <a:endParaRPr lang="en-IN"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00800"/>
          </a:xfrm>
        </p:spPr>
        <p:txBody>
          <a:bodyPr>
            <a:noAutofit/>
          </a:bodyPr>
          <a:lstStyle/>
          <a:p>
            <a:r>
              <a:rPr lang="en-IN" sz="2400" dirty="0" smtClean="0"/>
              <a:t>A second anterior-posterior asymmetry seen shortly after fertilization is the migration of the </a:t>
            </a:r>
            <a:r>
              <a:rPr lang="en-IN" sz="2400" b="1" dirty="0" smtClean="0"/>
              <a:t>P-granules</a:t>
            </a:r>
            <a:r>
              <a:rPr lang="en-IN" sz="2400" dirty="0" smtClean="0"/>
              <a:t>. </a:t>
            </a:r>
          </a:p>
          <a:p>
            <a:endParaRPr lang="en-IN" sz="1200" dirty="0" smtClean="0"/>
          </a:p>
          <a:p>
            <a:r>
              <a:rPr lang="en-IN" sz="2400" dirty="0" smtClean="0"/>
              <a:t>P-granules are </a:t>
            </a:r>
            <a:r>
              <a:rPr lang="en-IN" sz="2400" dirty="0" err="1" smtClean="0"/>
              <a:t>ribonucleoprotein</a:t>
            </a:r>
            <a:r>
              <a:rPr lang="en-IN" sz="2400" dirty="0" smtClean="0"/>
              <a:t> complexes that probably function in specifying the germ cells. </a:t>
            </a:r>
          </a:p>
          <a:p>
            <a:endParaRPr lang="en-IN" sz="900" dirty="0" smtClean="0"/>
          </a:p>
          <a:p>
            <a:r>
              <a:rPr lang="en-IN" sz="2400" dirty="0" smtClean="0"/>
              <a:t>Using fluorescent antibodies to a component of the P-granules, </a:t>
            </a:r>
            <a:r>
              <a:rPr lang="en-IN" sz="2400" dirty="0" err="1" smtClean="0"/>
              <a:t>Strome</a:t>
            </a:r>
            <a:r>
              <a:rPr lang="en-IN" sz="2400" dirty="0" smtClean="0"/>
              <a:t> and Wood discovered that shortly after fertilization, the randomly scattered P-granules move toward the posterior end of the zygote, so that they enter only the </a:t>
            </a:r>
            <a:r>
              <a:rPr lang="en-IN" sz="2400" dirty="0" err="1" smtClean="0"/>
              <a:t>blastomere</a:t>
            </a:r>
            <a:r>
              <a:rPr lang="en-IN" sz="2400" dirty="0" smtClean="0"/>
              <a:t> (P1) formed from the posterior cytoplasm. </a:t>
            </a:r>
          </a:p>
          <a:p>
            <a:endParaRPr lang="en-IN" sz="1100" dirty="0" smtClean="0"/>
          </a:p>
          <a:p>
            <a:r>
              <a:rPr lang="en-IN" sz="2400" dirty="0" smtClean="0"/>
              <a:t>The P-granules of the P1 cell remain in the posterior of the P1 cell and are thereby passed to the P2 cell when P1 divides. </a:t>
            </a:r>
          </a:p>
          <a:p>
            <a:endParaRPr lang="en-IN" sz="2400" dirty="0" smtClean="0"/>
          </a:p>
          <a:p>
            <a:r>
              <a:rPr lang="en-IN" sz="2400" dirty="0" smtClean="0"/>
              <a:t>During the division of P2 and P3, however, the P-granules become associated with the nucleus that enters the P3 cytoplasm.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fontScale="77500" lnSpcReduction="20000"/>
          </a:bodyPr>
          <a:lstStyle/>
          <a:p>
            <a:r>
              <a:rPr lang="en-IN" dirty="0" smtClean="0"/>
              <a:t>Eventually, the P-granules will reside in the P4 cell, whose progeny become the sperm and eggs of the adult. </a:t>
            </a:r>
          </a:p>
          <a:p>
            <a:endParaRPr lang="en-IN" dirty="0" smtClean="0"/>
          </a:p>
          <a:p>
            <a:r>
              <a:rPr lang="en-IN" dirty="0" smtClean="0"/>
              <a:t>The localization of the P-granules requires microfilaments, but can occur in the absence of microtubules. </a:t>
            </a:r>
          </a:p>
          <a:p>
            <a:endParaRPr lang="en-IN" dirty="0" smtClean="0"/>
          </a:p>
          <a:p>
            <a:r>
              <a:rPr lang="en-IN" dirty="0" smtClean="0"/>
              <a:t>Treating the zygote with </a:t>
            </a:r>
            <a:r>
              <a:rPr lang="en-IN" dirty="0" err="1" smtClean="0"/>
              <a:t>cytochalasin</a:t>
            </a:r>
            <a:r>
              <a:rPr lang="en-IN" dirty="0" smtClean="0"/>
              <a:t> D (a microfilament inhibitor) prevents the segregation of these granules to the posterior of the cell, whereas </a:t>
            </a:r>
            <a:r>
              <a:rPr lang="en-IN" dirty="0" err="1" smtClean="0"/>
              <a:t>demecolcine</a:t>
            </a:r>
            <a:r>
              <a:rPr lang="en-IN" dirty="0" smtClean="0"/>
              <a:t> (a </a:t>
            </a:r>
            <a:r>
              <a:rPr lang="en-IN" dirty="0" err="1" smtClean="0"/>
              <a:t>colchicine</a:t>
            </a:r>
            <a:r>
              <a:rPr lang="en-IN" dirty="0" smtClean="0"/>
              <a:t>-like microtubule inhibitor) fails to stop this movement.</a:t>
            </a:r>
          </a:p>
          <a:p>
            <a:endParaRPr lang="en-IN" dirty="0" smtClean="0"/>
          </a:p>
          <a:p>
            <a:r>
              <a:rPr lang="en-IN" dirty="0" smtClean="0"/>
              <a:t>The partitioning of the P-granules and the orientation of the mitotic spindles are both deficient in those embryos whose mothers were deficient in any of the </a:t>
            </a:r>
            <a:r>
              <a:rPr lang="en-IN" i="1" dirty="0" smtClean="0"/>
              <a:t>par</a:t>
            </a:r>
            <a:r>
              <a:rPr lang="en-IN" dirty="0" smtClean="0"/>
              <a:t> (partition-defective) genes. </a:t>
            </a:r>
          </a:p>
          <a:p>
            <a:endParaRPr lang="en-IN" dirty="0" smtClean="0"/>
          </a:p>
          <a:p>
            <a:r>
              <a:rPr lang="en-IN" dirty="0" smtClean="0"/>
              <a:t>The proteins encoded by these genes are found in the cortex of the embryo and appear to interact with the </a:t>
            </a:r>
            <a:r>
              <a:rPr lang="en-IN" dirty="0" err="1" smtClean="0"/>
              <a:t>actin</a:t>
            </a:r>
            <a:r>
              <a:rPr lang="en-IN" dirty="0" smtClean="0"/>
              <a:t> cytoskeleton.</a:t>
            </a:r>
          </a:p>
          <a:p>
            <a:endParaRPr lang="en-IN" dirty="0" smtClean="0"/>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97284" name="Picture 4" descr="Image result for anterior posterior axis formation in c elegans"/>
          <p:cNvPicPr>
            <a:picLocks noChangeAspect="1" noChangeArrowheads="1"/>
          </p:cNvPicPr>
          <p:nvPr/>
        </p:nvPicPr>
        <p:blipFill>
          <a:blip r:embed="rId2"/>
          <a:srcRect/>
          <a:stretch>
            <a:fillRect/>
          </a:stretch>
        </p:blipFill>
        <p:spPr bwMode="auto">
          <a:xfrm>
            <a:off x="2438400" y="304800"/>
            <a:ext cx="3657600" cy="637554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4953000" cy="6705600"/>
          </a:xfrm>
        </p:spPr>
        <p:txBody>
          <a:bodyPr>
            <a:normAutofit/>
          </a:bodyPr>
          <a:lstStyle/>
          <a:p>
            <a:r>
              <a:rPr lang="en-IN" sz="2400" dirty="0" smtClean="0"/>
              <a:t>Segregation of the P-granules into the germ line lineage of the </a:t>
            </a:r>
            <a:r>
              <a:rPr lang="en-IN" sz="2400" i="1" dirty="0" smtClean="0"/>
              <a:t>C. </a:t>
            </a:r>
            <a:r>
              <a:rPr lang="en-IN" sz="2400" i="1" dirty="0" err="1" smtClean="0"/>
              <a:t>elegans</a:t>
            </a:r>
            <a:r>
              <a:rPr lang="en-IN" sz="2400" dirty="0" smtClean="0"/>
              <a:t> embryo. </a:t>
            </a:r>
          </a:p>
          <a:p>
            <a:endParaRPr lang="en-IN" sz="2400" dirty="0" smtClean="0"/>
          </a:p>
          <a:p>
            <a:r>
              <a:rPr lang="en-IN" sz="2400" dirty="0" smtClean="0"/>
              <a:t>The left column shows the cell nuclei (the DNA is stained blue by </a:t>
            </a:r>
            <a:r>
              <a:rPr lang="en-IN" sz="2400" dirty="0" err="1" smtClean="0"/>
              <a:t>Hoescht</a:t>
            </a:r>
            <a:r>
              <a:rPr lang="en-IN" sz="2400" dirty="0" smtClean="0"/>
              <a:t> dye), while the right column shows the same embryos stained for P-granules. </a:t>
            </a:r>
          </a:p>
          <a:p>
            <a:endParaRPr lang="en-IN" sz="2400" dirty="0" smtClean="0"/>
          </a:p>
          <a:p>
            <a:r>
              <a:rPr lang="en-IN" sz="2400" dirty="0" smtClean="0"/>
              <a:t>At each successive division, the P-granules enter into the P-lineage </a:t>
            </a:r>
            <a:r>
              <a:rPr lang="en-IN" sz="2400" dirty="0" err="1" smtClean="0"/>
              <a:t>blastomere</a:t>
            </a:r>
            <a:r>
              <a:rPr lang="en-IN" sz="2400" dirty="0" smtClean="0"/>
              <a:t>, the one that will form the germ cells.</a:t>
            </a:r>
            <a:endParaRPr lang="en-IN" sz="2400" dirty="0"/>
          </a:p>
        </p:txBody>
      </p:sp>
      <p:pic>
        <p:nvPicPr>
          <p:cNvPr id="45058" name="Picture 2" descr="Figure 8.43. Segregation of the P-granules into the germ line lineage of the C."/>
          <p:cNvPicPr>
            <a:picLocks noChangeAspect="1" noChangeArrowheads="1"/>
          </p:cNvPicPr>
          <p:nvPr/>
        </p:nvPicPr>
        <p:blipFill>
          <a:blip r:embed="rId2"/>
          <a:srcRect/>
          <a:stretch>
            <a:fillRect/>
          </a:stretch>
        </p:blipFill>
        <p:spPr bwMode="auto">
          <a:xfrm>
            <a:off x="5105400" y="73776"/>
            <a:ext cx="3886200" cy="678422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Autofit/>
          </a:bodyPr>
          <a:lstStyle/>
          <a:p>
            <a:r>
              <a:rPr lang="en-IN" sz="3200" b="1" dirty="0" smtClean="0">
                <a:solidFill>
                  <a:schemeClr val="accent2">
                    <a:lumMod val="60000"/>
                    <a:lumOff val="40000"/>
                  </a:schemeClr>
                </a:solidFill>
              </a:rPr>
              <a:t>Formation of the dorsal-ventral and right-left axes</a:t>
            </a:r>
            <a:endParaRPr lang="en-IN" sz="3200" dirty="0">
              <a:solidFill>
                <a:schemeClr val="accent2">
                  <a:lumMod val="60000"/>
                  <a:lumOff val="40000"/>
                </a:schemeClr>
              </a:solidFill>
            </a:endParaRPr>
          </a:p>
        </p:txBody>
      </p:sp>
      <p:sp>
        <p:nvSpPr>
          <p:cNvPr id="3" name="Content Placeholder 2"/>
          <p:cNvSpPr>
            <a:spLocks noGrp="1"/>
          </p:cNvSpPr>
          <p:nvPr>
            <p:ph idx="1"/>
          </p:nvPr>
        </p:nvSpPr>
        <p:spPr>
          <a:xfrm>
            <a:off x="0" y="990600"/>
            <a:ext cx="9144000" cy="5867400"/>
          </a:xfrm>
        </p:spPr>
        <p:txBody>
          <a:bodyPr>
            <a:noAutofit/>
          </a:bodyPr>
          <a:lstStyle/>
          <a:p>
            <a:pPr>
              <a:lnSpc>
                <a:spcPct val="150000"/>
              </a:lnSpc>
            </a:pPr>
            <a:r>
              <a:rPr lang="en-IN" sz="2400" dirty="0" smtClean="0"/>
              <a:t>The dorsal-ventral axis of the nematode is seen in the division of the AB cell. </a:t>
            </a:r>
          </a:p>
          <a:p>
            <a:pPr>
              <a:lnSpc>
                <a:spcPct val="150000"/>
              </a:lnSpc>
            </a:pPr>
            <a:endParaRPr lang="en-IN" sz="700" dirty="0" smtClean="0"/>
          </a:p>
          <a:p>
            <a:pPr>
              <a:lnSpc>
                <a:spcPct val="150000"/>
              </a:lnSpc>
            </a:pPr>
            <a:r>
              <a:rPr lang="en-IN" sz="2400" dirty="0" smtClean="0"/>
              <a:t>As the AB cell divides, it becomes longer than the eggshell is wide. </a:t>
            </a:r>
          </a:p>
          <a:p>
            <a:pPr>
              <a:lnSpc>
                <a:spcPct val="150000"/>
              </a:lnSpc>
            </a:pPr>
            <a:endParaRPr lang="en-IN" sz="800" dirty="0" smtClean="0"/>
          </a:p>
          <a:p>
            <a:pPr>
              <a:lnSpc>
                <a:spcPct val="150000"/>
              </a:lnSpc>
            </a:pPr>
            <a:r>
              <a:rPr lang="en-IN" sz="2400" dirty="0" smtClean="0"/>
              <a:t>This causes the cells to slide, resulting in one AB daughter cell being anterior and one being posterior (hence their names, </a:t>
            </a:r>
            <a:r>
              <a:rPr lang="en-IN" sz="2400" dirty="0" err="1" smtClean="0"/>
              <a:t>ABa</a:t>
            </a:r>
            <a:r>
              <a:rPr lang="en-IN" sz="2400" dirty="0" smtClean="0"/>
              <a:t> and </a:t>
            </a:r>
            <a:r>
              <a:rPr lang="en-IN" sz="2400" dirty="0" err="1" smtClean="0"/>
              <a:t>ABp</a:t>
            </a:r>
            <a:r>
              <a:rPr lang="en-IN" sz="2400" dirty="0" smtClean="0"/>
              <a:t>, respectively). </a:t>
            </a:r>
          </a:p>
          <a:p>
            <a:pPr>
              <a:lnSpc>
                <a:spcPct val="150000"/>
              </a:lnSpc>
            </a:pPr>
            <a:endParaRPr lang="en-IN" sz="1000" dirty="0" smtClean="0"/>
          </a:p>
          <a:p>
            <a:pPr>
              <a:lnSpc>
                <a:spcPct val="150000"/>
              </a:lnSpc>
            </a:pPr>
            <a:r>
              <a:rPr lang="en-IN" sz="2400" dirty="0" smtClean="0"/>
              <a:t>This squeezing also causes the </a:t>
            </a:r>
            <a:r>
              <a:rPr lang="en-IN" sz="2400" dirty="0" err="1" smtClean="0"/>
              <a:t>ABp</a:t>
            </a:r>
            <a:r>
              <a:rPr lang="en-IN" sz="2400" dirty="0" smtClean="0"/>
              <a:t> cell to take a position above the EMS cell that results from the division of the P1 </a:t>
            </a:r>
            <a:r>
              <a:rPr lang="en-IN" sz="2400" dirty="0" err="1" smtClean="0"/>
              <a:t>blastomere</a:t>
            </a:r>
            <a:r>
              <a:rPr lang="en-IN" sz="2400" dirty="0" smtClean="0"/>
              <a:t>. </a:t>
            </a:r>
            <a:endParaRPr lang="en-IN"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0">
            <a:schemeClr val="accent2"/>
          </a:lnRef>
          <a:fillRef idx="3">
            <a:schemeClr val="accent2"/>
          </a:fillRef>
          <a:effectRef idx="3">
            <a:schemeClr val="accent2"/>
          </a:effectRef>
          <a:fontRef idx="minor">
            <a:schemeClr val="lt1"/>
          </a:fontRef>
        </p:style>
        <p:txBody>
          <a:bodyPr>
            <a:normAutofit/>
          </a:bodyPr>
          <a:lstStyle/>
          <a:p>
            <a:r>
              <a:rPr lang="en-IN" b="1" dirty="0" smtClean="0">
                <a:solidFill>
                  <a:schemeClr val="accent2">
                    <a:lumMod val="60000"/>
                    <a:lumOff val="40000"/>
                  </a:schemeClr>
                </a:solidFill>
              </a:rPr>
              <a:t>Why </a:t>
            </a:r>
            <a:r>
              <a:rPr lang="en-IN" b="1" i="1" dirty="0" smtClean="0">
                <a:solidFill>
                  <a:schemeClr val="accent2">
                    <a:lumMod val="60000"/>
                    <a:lumOff val="40000"/>
                  </a:schemeClr>
                </a:solidFill>
              </a:rPr>
              <a:t>C. </a:t>
            </a:r>
            <a:r>
              <a:rPr lang="en-IN" b="1" i="1" dirty="0" err="1" smtClean="0">
                <a:solidFill>
                  <a:schemeClr val="accent2">
                    <a:lumMod val="60000"/>
                    <a:lumOff val="40000"/>
                  </a:schemeClr>
                </a:solidFill>
              </a:rPr>
              <a:t>elegans</a:t>
            </a:r>
            <a:r>
              <a:rPr lang="en-IN" b="1" dirty="0" smtClean="0">
                <a:solidFill>
                  <a:schemeClr val="accent2">
                    <a:lumMod val="60000"/>
                    <a:lumOff val="40000"/>
                  </a:schemeClr>
                </a:solidFill>
              </a:rPr>
              <a:t>?</a:t>
            </a:r>
            <a:endParaRPr lang="en-IN" dirty="0">
              <a:solidFill>
                <a:schemeClr val="accent2">
                  <a:lumMod val="60000"/>
                  <a:lumOff val="40000"/>
                </a:schemeClr>
              </a:solidFill>
            </a:endParaRPr>
          </a:p>
        </p:txBody>
      </p:sp>
      <p:sp>
        <p:nvSpPr>
          <p:cNvPr id="3" name="Content Placeholder 2"/>
          <p:cNvSpPr>
            <a:spLocks noGrp="1"/>
          </p:cNvSpPr>
          <p:nvPr>
            <p:ph idx="1"/>
          </p:nvPr>
        </p:nvSpPr>
        <p:spPr>
          <a:xfrm>
            <a:off x="0" y="1600200"/>
            <a:ext cx="9144000" cy="5257800"/>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pPr>
            <a:r>
              <a:rPr lang="en-IN" sz="2400" dirty="0" smtClean="0">
                <a:solidFill>
                  <a:schemeClr val="tx1"/>
                </a:solidFill>
              </a:rPr>
              <a:t>Our ability to analyze development requires appropriate organisms. </a:t>
            </a:r>
          </a:p>
          <a:p>
            <a:pPr>
              <a:lnSpc>
                <a:spcPct val="150000"/>
              </a:lnSpc>
            </a:pPr>
            <a:endParaRPr lang="en-IN" sz="1100" dirty="0" smtClean="0">
              <a:solidFill>
                <a:schemeClr val="tx1"/>
              </a:solidFill>
            </a:endParaRPr>
          </a:p>
          <a:p>
            <a:pPr>
              <a:lnSpc>
                <a:spcPct val="150000"/>
              </a:lnSpc>
            </a:pPr>
            <a:r>
              <a:rPr lang="en-IN" sz="2400" dirty="0" smtClean="0">
                <a:solidFill>
                  <a:schemeClr val="tx1"/>
                </a:solidFill>
              </a:rPr>
              <a:t>Sea urchins have long been a </a:t>
            </a:r>
            <a:r>
              <a:rPr lang="en-IN" sz="2400" dirty="0" err="1" smtClean="0">
                <a:solidFill>
                  <a:schemeClr val="tx1"/>
                </a:solidFill>
              </a:rPr>
              <a:t>favorite</a:t>
            </a:r>
            <a:r>
              <a:rPr lang="en-IN" sz="2400" dirty="0" smtClean="0">
                <a:solidFill>
                  <a:schemeClr val="tx1"/>
                </a:solidFill>
              </a:rPr>
              <a:t> organism of embryologists because their gametes are readily obtainable in large numbers, their eggs and embryos are transparent, and fertilization and development can occur under laboratory conditions. </a:t>
            </a:r>
          </a:p>
          <a:p>
            <a:pPr>
              <a:lnSpc>
                <a:spcPct val="150000"/>
              </a:lnSpc>
            </a:pPr>
            <a:endParaRPr lang="en-IN" sz="1400" dirty="0" smtClean="0">
              <a:solidFill>
                <a:schemeClr val="tx1"/>
              </a:solidFill>
            </a:endParaRPr>
          </a:p>
          <a:p>
            <a:pPr>
              <a:lnSpc>
                <a:spcPct val="150000"/>
              </a:lnSpc>
            </a:pPr>
            <a:r>
              <a:rPr lang="en-IN" sz="2400" dirty="0" smtClean="0">
                <a:solidFill>
                  <a:schemeClr val="tx1"/>
                </a:solidFill>
              </a:rPr>
              <a:t>But sea urchins are difficult to rear in the laboratory for more than one generation, making their genetics difficult to study.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rmAutofit/>
          </a:bodyPr>
          <a:lstStyle/>
          <a:p>
            <a:pPr>
              <a:lnSpc>
                <a:spcPct val="150000"/>
              </a:lnSpc>
            </a:pPr>
            <a:r>
              <a:rPr lang="en-IN" sz="2400" dirty="0" smtClean="0"/>
              <a:t>The </a:t>
            </a:r>
            <a:r>
              <a:rPr lang="en-IN" sz="2400" dirty="0" err="1" smtClean="0"/>
              <a:t>ABp</a:t>
            </a:r>
            <a:r>
              <a:rPr lang="en-IN" sz="2400" dirty="0" smtClean="0"/>
              <a:t> cell defines the future dorsal side of the embryo, while the EMS cell, the precursor of the muscle and gut cells, marks to future ventral surface of the embryo. </a:t>
            </a:r>
          </a:p>
          <a:p>
            <a:pPr>
              <a:lnSpc>
                <a:spcPct val="150000"/>
              </a:lnSpc>
            </a:pPr>
            <a:endParaRPr lang="en-IN" sz="2400" dirty="0" smtClean="0"/>
          </a:p>
          <a:p>
            <a:pPr>
              <a:lnSpc>
                <a:spcPct val="150000"/>
              </a:lnSpc>
            </a:pPr>
            <a:r>
              <a:rPr lang="en-IN" sz="2400" dirty="0" smtClean="0"/>
              <a:t>The left-right axis is specified later, at the 12-cell stage, when the MS </a:t>
            </a:r>
            <a:r>
              <a:rPr lang="en-IN" sz="2400" dirty="0" err="1" smtClean="0"/>
              <a:t>blastomere</a:t>
            </a:r>
            <a:r>
              <a:rPr lang="en-IN" sz="2400" dirty="0" smtClean="0"/>
              <a:t> (from the division of the EMS cell) contacts half the “grand-daughters” of the </a:t>
            </a:r>
            <a:r>
              <a:rPr lang="en-IN" sz="2400" dirty="0" err="1" smtClean="0"/>
              <a:t>ABa</a:t>
            </a:r>
            <a:r>
              <a:rPr lang="en-IN" sz="2400" dirty="0" smtClean="0"/>
              <a:t> cell, distinguishing the right side of the body from the left side.</a:t>
            </a:r>
          </a:p>
          <a:p>
            <a:pPr>
              <a:lnSpc>
                <a:spcPct val="150000"/>
              </a:lnSpc>
            </a:pPr>
            <a:endParaRPr lang="en-IN"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838200"/>
          </a:xfrm>
        </p:spPr>
        <p:txBody>
          <a:bodyPr>
            <a:normAutofit/>
          </a:bodyPr>
          <a:lstStyle/>
          <a:p>
            <a:r>
              <a:rPr lang="en-IN" sz="3600" b="1" dirty="0" smtClean="0">
                <a:solidFill>
                  <a:schemeClr val="accent2">
                    <a:lumMod val="60000"/>
                    <a:lumOff val="40000"/>
                  </a:schemeClr>
                </a:solidFill>
              </a:rPr>
              <a:t>Control of </a:t>
            </a:r>
            <a:r>
              <a:rPr lang="en-IN" sz="3600" b="1" dirty="0" err="1" smtClean="0">
                <a:solidFill>
                  <a:schemeClr val="accent2">
                    <a:lumMod val="60000"/>
                    <a:lumOff val="40000"/>
                  </a:schemeClr>
                </a:solidFill>
              </a:rPr>
              <a:t>blastomere</a:t>
            </a:r>
            <a:r>
              <a:rPr lang="en-IN" sz="3600" b="1" dirty="0" smtClean="0">
                <a:solidFill>
                  <a:schemeClr val="accent2">
                    <a:lumMod val="60000"/>
                    <a:lumOff val="40000"/>
                  </a:schemeClr>
                </a:solidFill>
              </a:rPr>
              <a:t> identity</a:t>
            </a:r>
            <a:endParaRPr lang="en-IN" sz="3600" dirty="0">
              <a:solidFill>
                <a:schemeClr val="accent2">
                  <a:lumMod val="60000"/>
                  <a:lumOff val="40000"/>
                </a:schemeClr>
              </a:solidFill>
            </a:endParaRPr>
          </a:p>
        </p:txBody>
      </p:sp>
      <p:sp>
        <p:nvSpPr>
          <p:cNvPr id="3" name="Content Placeholder 2"/>
          <p:cNvSpPr>
            <a:spLocks noGrp="1"/>
          </p:cNvSpPr>
          <p:nvPr>
            <p:ph idx="1"/>
          </p:nvPr>
        </p:nvSpPr>
        <p:spPr>
          <a:xfrm>
            <a:off x="0" y="1066800"/>
            <a:ext cx="9144000" cy="5791200"/>
          </a:xfrm>
        </p:spPr>
        <p:txBody>
          <a:bodyPr>
            <a:normAutofit fontScale="62500" lnSpcReduction="20000"/>
          </a:bodyPr>
          <a:lstStyle/>
          <a:p>
            <a:r>
              <a:rPr lang="en-IN" i="1" dirty="0" smtClean="0"/>
              <a:t>C. </a:t>
            </a:r>
            <a:r>
              <a:rPr lang="en-IN" i="1" dirty="0" err="1" smtClean="0"/>
              <a:t>elegans</a:t>
            </a:r>
            <a:r>
              <a:rPr lang="en-IN" dirty="0" smtClean="0"/>
              <a:t> demonstrates both the conditional and autonomous modes of cell specification. </a:t>
            </a:r>
          </a:p>
          <a:p>
            <a:endParaRPr lang="en-IN" dirty="0" smtClean="0"/>
          </a:p>
          <a:p>
            <a:r>
              <a:rPr lang="en-IN" dirty="0" smtClean="0"/>
              <a:t>Both modes can be seen if the first two </a:t>
            </a:r>
            <a:r>
              <a:rPr lang="en-IN" dirty="0" err="1" smtClean="0"/>
              <a:t>blastomeres</a:t>
            </a:r>
            <a:r>
              <a:rPr lang="en-IN" dirty="0" smtClean="0"/>
              <a:t> are experimentally separated. </a:t>
            </a:r>
          </a:p>
          <a:p>
            <a:endParaRPr lang="en-IN" dirty="0" smtClean="0"/>
          </a:p>
          <a:p>
            <a:r>
              <a:rPr lang="en-IN" dirty="0" smtClean="0"/>
              <a:t>The P1 cell develops autonomously without the presence of AB. </a:t>
            </a:r>
          </a:p>
          <a:p>
            <a:endParaRPr lang="en-IN" dirty="0" smtClean="0"/>
          </a:p>
          <a:p>
            <a:r>
              <a:rPr lang="en-IN" dirty="0" smtClean="0"/>
              <a:t>It makes all the cells that it would normally make, and the result is the posterior half of an embryo. </a:t>
            </a:r>
          </a:p>
          <a:p>
            <a:endParaRPr lang="en-IN" dirty="0" smtClean="0"/>
          </a:p>
          <a:p>
            <a:r>
              <a:rPr lang="en-IN" dirty="0" smtClean="0"/>
              <a:t>However, the AB cell, in isolation, makes only a fraction of the cell types that it would normally make. </a:t>
            </a:r>
          </a:p>
          <a:p>
            <a:endParaRPr lang="en-IN" dirty="0" smtClean="0"/>
          </a:p>
          <a:p>
            <a:r>
              <a:rPr lang="en-IN" dirty="0" smtClean="0"/>
              <a:t>For instance, the resulting </a:t>
            </a:r>
            <a:r>
              <a:rPr lang="en-IN" dirty="0" err="1" smtClean="0"/>
              <a:t>ABa</a:t>
            </a:r>
            <a:r>
              <a:rPr lang="en-IN" dirty="0" smtClean="0"/>
              <a:t> </a:t>
            </a:r>
            <a:r>
              <a:rPr lang="en-IN" dirty="0" err="1" smtClean="0"/>
              <a:t>blastomere</a:t>
            </a:r>
            <a:r>
              <a:rPr lang="en-IN" dirty="0" smtClean="0"/>
              <a:t> fails to make the anterior pharyngeal muscles that it would have made in an intact embryo. </a:t>
            </a:r>
          </a:p>
          <a:p>
            <a:endParaRPr lang="en-IN" dirty="0" smtClean="0"/>
          </a:p>
          <a:p>
            <a:r>
              <a:rPr lang="en-IN" dirty="0" smtClean="0"/>
              <a:t>Therefore, the specification of the AB </a:t>
            </a:r>
            <a:r>
              <a:rPr lang="en-IN" dirty="0" err="1" smtClean="0"/>
              <a:t>blastomere</a:t>
            </a:r>
            <a:r>
              <a:rPr lang="en-IN" dirty="0" smtClean="0"/>
              <a:t> is conditional, and it needs the descendants of the P1 cell to interact with 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IN" b="1" dirty="0" smtClean="0">
                <a:solidFill>
                  <a:schemeClr val="accent2">
                    <a:lumMod val="60000"/>
                    <a:lumOff val="40000"/>
                  </a:schemeClr>
                </a:solidFill>
              </a:rPr>
              <a:t>Autonomous specification</a:t>
            </a:r>
            <a:endParaRPr lang="en-IN" dirty="0">
              <a:solidFill>
                <a:schemeClr val="accent2">
                  <a:lumMod val="60000"/>
                  <a:lumOff val="40000"/>
                </a:schemeClr>
              </a:solidFill>
            </a:endParaRPr>
          </a:p>
        </p:txBody>
      </p:sp>
      <p:sp>
        <p:nvSpPr>
          <p:cNvPr id="3" name="Content Placeholder 2"/>
          <p:cNvSpPr>
            <a:spLocks noGrp="1"/>
          </p:cNvSpPr>
          <p:nvPr>
            <p:ph idx="1"/>
          </p:nvPr>
        </p:nvSpPr>
        <p:spPr>
          <a:xfrm>
            <a:off x="0" y="762000"/>
            <a:ext cx="9144000" cy="6096000"/>
          </a:xfrm>
        </p:spPr>
        <p:txBody>
          <a:bodyPr>
            <a:normAutofit lnSpcReduction="10000"/>
          </a:bodyPr>
          <a:lstStyle/>
          <a:p>
            <a:pPr>
              <a:lnSpc>
                <a:spcPct val="150000"/>
              </a:lnSpc>
            </a:pPr>
            <a:r>
              <a:rPr lang="en-IN" sz="2400" dirty="0" smtClean="0"/>
              <a:t>The determination of the P1 lineages appears to be autonomous, with the cell fates determined by internal </a:t>
            </a:r>
            <a:r>
              <a:rPr lang="en-IN" sz="2400" dirty="0" err="1" smtClean="0"/>
              <a:t>cytoplasmic</a:t>
            </a:r>
            <a:r>
              <a:rPr lang="en-IN" sz="2400" dirty="0" smtClean="0"/>
              <a:t> factors rather than by interactions with </a:t>
            </a:r>
            <a:r>
              <a:rPr lang="en-IN" sz="2400" dirty="0" err="1" smtClean="0"/>
              <a:t>neighboring</a:t>
            </a:r>
            <a:r>
              <a:rPr lang="en-IN" sz="2400" dirty="0" smtClean="0"/>
              <a:t> cells. </a:t>
            </a:r>
          </a:p>
          <a:p>
            <a:pPr>
              <a:lnSpc>
                <a:spcPct val="150000"/>
              </a:lnSpc>
            </a:pPr>
            <a:endParaRPr lang="en-IN" sz="1100" dirty="0" smtClean="0"/>
          </a:p>
          <a:p>
            <a:pPr>
              <a:lnSpc>
                <a:spcPct val="150000"/>
              </a:lnSpc>
            </a:pPr>
            <a:r>
              <a:rPr lang="en-IN" sz="2400" dirty="0" smtClean="0"/>
              <a:t>It is thought that protein factors might determine cell fate by entering the nuclei of the appropriate </a:t>
            </a:r>
            <a:r>
              <a:rPr lang="en-IN" sz="2400" dirty="0" err="1" smtClean="0"/>
              <a:t>blastomeres</a:t>
            </a:r>
            <a:r>
              <a:rPr lang="en-IN" sz="2400" dirty="0" smtClean="0"/>
              <a:t> and activating or repressing specific fate-determining genes. </a:t>
            </a:r>
          </a:p>
          <a:p>
            <a:pPr>
              <a:lnSpc>
                <a:spcPct val="150000"/>
              </a:lnSpc>
              <a:buNone/>
            </a:pPr>
            <a:endParaRPr lang="en-IN" sz="1100" dirty="0" smtClean="0"/>
          </a:p>
          <a:p>
            <a:pPr>
              <a:lnSpc>
                <a:spcPct val="150000"/>
              </a:lnSpc>
            </a:pPr>
            <a:r>
              <a:rPr lang="en-IN" sz="2400" dirty="0" smtClean="0"/>
              <a:t>The SKN-1, PAL-1, and PIE-1 proteins are thought to encode transcription factors that act intrinsically to determine the fates of cells derived from the four P1-derived somatic founder cells, MS, E, C, and 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Autofit/>
          </a:bodyPr>
          <a:lstStyle/>
          <a:p>
            <a:r>
              <a:rPr lang="en-IN" sz="2200" dirty="0" smtClean="0"/>
              <a:t>The </a:t>
            </a:r>
            <a:r>
              <a:rPr lang="en-IN" sz="2200" b="1" dirty="0" smtClean="0"/>
              <a:t>SKN-1</a:t>
            </a:r>
            <a:r>
              <a:rPr lang="en-IN" sz="2200" dirty="0" smtClean="0"/>
              <a:t> protein is a maternally expressed polypeptide that may control the fate of the EMS </a:t>
            </a:r>
            <a:r>
              <a:rPr lang="en-IN" sz="2200" dirty="0" err="1" smtClean="0"/>
              <a:t>blastomere</a:t>
            </a:r>
            <a:r>
              <a:rPr lang="en-IN" sz="2200" dirty="0" smtClean="0"/>
              <a:t>, the cell that generates the posterior pharynx. </a:t>
            </a:r>
          </a:p>
          <a:p>
            <a:endParaRPr lang="en-IN" sz="2200" dirty="0" smtClean="0"/>
          </a:p>
          <a:p>
            <a:r>
              <a:rPr lang="en-IN" sz="2200" dirty="0" smtClean="0"/>
              <a:t>After first cleavage, only the posterior </a:t>
            </a:r>
            <a:r>
              <a:rPr lang="en-IN" sz="2200" dirty="0" err="1" smtClean="0"/>
              <a:t>blastomere</a:t>
            </a:r>
            <a:r>
              <a:rPr lang="en-IN" sz="2200" dirty="0" smtClean="0"/>
              <a:t>, P1, has the ability to autonomously produce pharyngeal cells when isolated. </a:t>
            </a:r>
          </a:p>
          <a:p>
            <a:endParaRPr lang="en-IN" sz="2200" dirty="0" smtClean="0"/>
          </a:p>
          <a:p>
            <a:r>
              <a:rPr lang="en-IN" sz="2200" dirty="0" smtClean="0"/>
              <a:t>After P1 divides, only EMS is able to generate pharyngeal muscle cells in isolation. </a:t>
            </a:r>
          </a:p>
          <a:p>
            <a:endParaRPr lang="en-IN" sz="2200" dirty="0" smtClean="0"/>
          </a:p>
          <a:p>
            <a:r>
              <a:rPr lang="en-IN" sz="2200" dirty="0" smtClean="0"/>
              <a:t>Similarly, when the EMS cell divides, only one of its progeny, MS, has the intrinsic ability to generate pharyngeal tissue. </a:t>
            </a:r>
          </a:p>
          <a:p>
            <a:endParaRPr lang="en-IN" sz="2200" dirty="0" smtClean="0"/>
          </a:p>
          <a:p>
            <a:r>
              <a:rPr lang="en-IN" sz="2200" dirty="0" smtClean="0"/>
              <a:t>These findings suggest that pharyngeal cell fate may be determined autonomously by maternal factors residing in the cytoplasm that are </a:t>
            </a:r>
            <a:r>
              <a:rPr lang="en-IN" sz="2200" dirty="0" err="1" smtClean="0"/>
              <a:t>parceled</a:t>
            </a:r>
            <a:r>
              <a:rPr lang="en-IN" sz="2200" dirty="0" smtClean="0"/>
              <a:t> out to these particular cells.</a:t>
            </a:r>
          </a:p>
          <a:p>
            <a:endParaRPr lang="en-IN" sz="22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Autofit/>
          </a:bodyPr>
          <a:lstStyle/>
          <a:p>
            <a:pPr>
              <a:lnSpc>
                <a:spcPct val="150000"/>
              </a:lnSpc>
            </a:pPr>
            <a:r>
              <a:rPr lang="en-IN" sz="2200" dirty="0" smtClean="0"/>
              <a:t> </a:t>
            </a:r>
            <a:r>
              <a:rPr lang="en-IN" sz="2200" dirty="0" err="1" smtClean="0"/>
              <a:t>Bowerman</a:t>
            </a:r>
            <a:r>
              <a:rPr lang="en-IN" sz="2200" dirty="0" smtClean="0"/>
              <a:t> and his co-workers found maternal effect mutants lacking pharyngeal cells, and isolated a mutation in the </a:t>
            </a:r>
            <a:r>
              <a:rPr lang="en-IN" sz="2200" i="1" dirty="0" smtClean="0"/>
              <a:t>skn-1</a:t>
            </a:r>
            <a:r>
              <a:rPr lang="en-IN" sz="2200" dirty="0" smtClean="0"/>
              <a:t> gene. </a:t>
            </a:r>
          </a:p>
          <a:p>
            <a:pPr>
              <a:lnSpc>
                <a:spcPct val="150000"/>
              </a:lnSpc>
            </a:pPr>
            <a:endParaRPr lang="en-IN" sz="800" dirty="0" smtClean="0"/>
          </a:p>
          <a:p>
            <a:pPr>
              <a:lnSpc>
                <a:spcPct val="150000"/>
              </a:lnSpc>
            </a:pPr>
            <a:r>
              <a:rPr lang="en-IN" sz="2200" dirty="0" smtClean="0"/>
              <a:t>Embryos from homozygous </a:t>
            </a:r>
            <a:r>
              <a:rPr lang="en-IN" sz="2200" i="1" dirty="0" smtClean="0"/>
              <a:t>skn-1</a:t>
            </a:r>
            <a:r>
              <a:rPr lang="en-IN" sz="2200" dirty="0" smtClean="0"/>
              <a:t>-deficient mothers lack both pharyngeal mesoderm and endoderm derivatives of EMS. </a:t>
            </a:r>
          </a:p>
          <a:p>
            <a:pPr>
              <a:lnSpc>
                <a:spcPct val="150000"/>
              </a:lnSpc>
            </a:pPr>
            <a:endParaRPr lang="en-IN" sz="600" dirty="0" smtClean="0"/>
          </a:p>
          <a:p>
            <a:pPr>
              <a:lnSpc>
                <a:spcPct val="150000"/>
              </a:lnSpc>
            </a:pPr>
            <a:r>
              <a:rPr lang="en-IN" sz="2200" dirty="0" smtClean="0"/>
              <a:t>Instead of making the normal intestinal and pharyngeal structures, these embryos seem to make extra hypodermal (skin) and body wall tissue where their intestine and pharynx should be. </a:t>
            </a:r>
          </a:p>
          <a:p>
            <a:pPr>
              <a:lnSpc>
                <a:spcPct val="150000"/>
              </a:lnSpc>
            </a:pPr>
            <a:endParaRPr lang="en-IN" sz="1050" dirty="0" smtClean="0"/>
          </a:p>
          <a:p>
            <a:pPr>
              <a:lnSpc>
                <a:spcPct val="150000"/>
              </a:lnSpc>
            </a:pPr>
            <a:r>
              <a:rPr lang="en-IN" sz="2200" dirty="0" smtClean="0"/>
              <a:t>In other words, EMS appears to be </a:t>
            </a:r>
            <a:r>
              <a:rPr lang="en-IN" sz="2200" dirty="0" err="1" smtClean="0"/>
              <a:t>respecified</a:t>
            </a:r>
            <a:r>
              <a:rPr lang="en-IN" sz="2200" dirty="0" smtClean="0"/>
              <a:t> as C. Only those cells that are destined to form pharynx or intestine are affected by this mutation.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1"/>
            <a:ext cx="9144000" cy="1295399"/>
          </a:xfrm>
        </p:spPr>
        <p:txBody>
          <a:bodyPr>
            <a:noAutofit/>
          </a:bodyPr>
          <a:lstStyle/>
          <a:p>
            <a:pPr algn="ctr">
              <a:buNone/>
            </a:pPr>
            <a:r>
              <a:rPr lang="en-IN" b="1" dirty="0" smtClean="0">
                <a:solidFill>
                  <a:schemeClr val="accent2">
                    <a:lumMod val="60000"/>
                    <a:lumOff val="40000"/>
                  </a:schemeClr>
                </a:solidFill>
              </a:rPr>
              <a:t>Deficiencies of intestine and pharynx in </a:t>
            </a:r>
            <a:r>
              <a:rPr lang="en-IN" b="1" i="1" dirty="0" smtClean="0">
                <a:solidFill>
                  <a:schemeClr val="accent2">
                    <a:lumMod val="60000"/>
                    <a:lumOff val="40000"/>
                  </a:schemeClr>
                </a:solidFill>
              </a:rPr>
              <a:t>skn-1</a:t>
            </a:r>
            <a:r>
              <a:rPr lang="en-IN" b="1" dirty="0" smtClean="0">
                <a:solidFill>
                  <a:schemeClr val="accent2">
                    <a:lumMod val="60000"/>
                    <a:lumOff val="40000"/>
                  </a:schemeClr>
                </a:solidFill>
              </a:rPr>
              <a:t> mutants of </a:t>
            </a:r>
            <a:r>
              <a:rPr lang="en-IN" b="1" i="1" dirty="0" smtClean="0">
                <a:solidFill>
                  <a:schemeClr val="accent2">
                    <a:lumMod val="60000"/>
                    <a:lumOff val="40000"/>
                  </a:schemeClr>
                </a:solidFill>
              </a:rPr>
              <a:t>C. </a:t>
            </a:r>
            <a:r>
              <a:rPr lang="en-IN" b="1" i="1" dirty="0" err="1" smtClean="0">
                <a:solidFill>
                  <a:schemeClr val="accent2">
                    <a:lumMod val="60000"/>
                    <a:lumOff val="40000"/>
                  </a:schemeClr>
                </a:solidFill>
              </a:rPr>
              <a:t>elegans</a:t>
            </a:r>
            <a:r>
              <a:rPr lang="en-IN" b="1" i="1" dirty="0" smtClean="0">
                <a:solidFill>
                  <a:schemeClr val="accent2">
                    <a:lumMod val="60000"/>
                    <a:lumOff val="40000"/>
                  </a:schemeClr>
                </a:solidFill>
              </a:rPr>
              <a:t>.</a:t>
            </a:r>
            <a:endParaRPr lang="en-IN" b="1" dirty="0" smtClean="0">
              <a:solidFill>
                <a:schemeClr val="accent2">
                  <a:lumMod val="60000"/>
                  <a:lumOff val="40000"/>
                </a:schemeClr>
              </a:solidFill>
            </a:endParaRPr>
          </a:p>
        </p:txBody>
      </p:sp>
      <p:pic>
        <p:nvPicPr>
          <p:cNvPr id="40962" name="Picture 2" descr="Figure 8.44. Deficiencies of intestine and pharynx in skn-1 mutants of C."/>
          <p:cNvPicPr>
            <a:picLocks noChangeAspect="1" noChangeArrowheads="1"/>
          </p:cNvPicPr>
          <p:nvPr/>
        </p:nvPicPr>
        <p:blipFill>
          <a:blip r:embed="rId2"/>
          <a:srcRect/>
          <a:stretch>
            <a:fillRect/>
          </a:stretch>
        </p:blipFill>
        <p:spPr bwMode="auto">
          <a:xfrm>
            <a:off x="1143000" y="1447800"/>
            <a:ext cx="6781800" cy="505395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Autofit/>
          </a:bodyPr>
          <a:lstStyle/>
          <a:p>
            <a:r>
              <a:rPr lang="en-IN" sz="2400" dirty="0" smtClean="0"/>
              <a:t>A second possible transcription factor, </a:t>
            </a:r>
            <a:r>
              <a:rPr lang="en-IN" sz="2400" b="1" dirty="0" smtClean="0"/>
              <a:t>PAL-1</a:t>
            </a:r>
            <a:r>
              <a:rPr lang="en-IN" sz="2400" dirty="0" smtClean="0"/>
              <a:t>, is also required for the differentiation of the P1 lineage. </a:t>
            </a:r>
          </a:p>
          <a:p>
            <a:endParaRPr lang="en-IN" sz="2400" dirty="0" smtClean="0"/>
          </a:p>
          <a:p>
            <a:r>
              <a:rPr lang="en-IN" sz="2400" dirty="0" smtClean="0"/>
              <a:t>PAL-1 activity is needed for the normal development of the somatic descendants of the P2 </a:t>
            </a:r>
            <a:r>
              <a:rPr lang="en-IN" sz="2400" dirty="0" err="1" smtClean="0"/>
              <a:t>blastomere</a:t>
            </a:r>
            <a:r>
              <a:rPr lang="en-IN" sz="2400" dirty="0" smtClean="0"/>
              <a:t>. </a:t>
            </a:r>
          </a:p>
          <a:p>
            <a:endParaRPr lang="en-IN" sz="2400" dirty="0" smtClean="0"/>
          </a:p>
          <a:p>
            <a:r>
              <a:rPr lang="en-IN" sz="2400" dirty="0" smtClean="0"/>
              <a:t>Thus, embryos lacking PAL-1 have no somatic cell types derived from the C and D stem cells. </a:t>
            </a:r>
          </a:p>
          <a:p>
            <a:endParaRPr lang="en-IN" sz="2400" dirty="0" smtClean="0"/>
          </a:p>
          <a:p>
            <a:r>
              <a:rPr lang="en-IN" sz="2400" dirty="0" smtClean="0"/>
              <a:t>PAL-1 is regulated by the MEX-3 protein, an RNA-binding protein that appears to inhibit the translation of the </a:t>
            </a:r>
            <a:r>
              <a:rPr lang="en-IN" sz="2400" i="1" dirty="0" smtClean="0"/>
              <a:t>pal-1</a:t>
            </a:r>
            <a:r>
              <a:rPr lang="en-IN" sz="2400" dirty="0" smtClean="0"/>
              <a:t> mRNA. </a:t>
            </a:r>
          </a:p>
          <a:p>
            <a:endParaRPr lang="en-IN" sz="2400" dirty="0" smtClean="0"/>
          </a:p>
          <a:p>
            <a:r>
              <a:rPr lang="en-IN" sz="2400" dirty="0" smtClean="0"/>
              <a:t>Wherever MEX-3 is expressed, PAL-1 is absent. </a:t>
            </a:r>
          </a:p>
          <a:p>
            <a:endParaRPr lang="en-IN" sz="2400" dirty="0" smtClean="0"/>
          </a:p>
          <a:p>
            <a:endParaRPr lang="en-IN" sz="24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Autofit/>
          </a:bodyPr>
          <a:lstStyle/>
          <a:p>
            <a:r>
              <a:rPr lang="en-IN" sz="2200" dirty="0" smtClean="0"/>
              <a:t>Thus, in </a:t>
            </a:r>
            <a:r>
              <a:rPr lang="en-IN" sz="2200" i="1" dirty="0" smtClean="0"/>
              <a:t>mex-3</a:t>
            </a:r>
            <a:r>
              <a:rPr lang="en-IN" sz="2200" dirty="0" smtClean="0"/>
              <a:t>-deficient mutants, PAL-1 is seen in every </a:t>
            </a:r>
            <a:r>
              <a:rPr lang="en-IN" sz="2200" dirty="0" err="1" smtClean="0"/>
              <a:t>blastomere</a:t>
            </a:r>
            <a:r>
              <a:rPr lang="en-IN" sz="2200" dirty="0" smtClean="0"/>
              <a:t>. SKN-1 also inhibits PAL-1 (thereby preventing it from becoming active in the EMS cell).</a:t>
            </a:r>
          </a:p>
          <a:p>
            <a:endParaRPr lang="en-IN" sz="2200" dirty="0" smtClean="0"/>
          </a:p>
          <a:p>
            <a:r>
              <a:rPr lang="en-IN" sz="2200" dirty="0" smtClean="0"/>
              <a:t>A third putative transcription factor, </a:t>
            </a:r>
            <a:r>
              <a:rPr lang="en-IN" sz="2200" b="1" dirty="0" smtClean="0"/>
              <a:t>PIE-1</a:t>
            </a:r>
            <a:r>
              <a:rPr lang="en-IN" sz="2200" dirty="0" smtClean="0"/>
              <a:t>, is necessary for germ line fate. </a:t>
            </a:r>
          </a:p>
          <a:p>
            <a:endParaRPr lang="en-IN" sz="2200" dirty="0" smtClean="0"/>
          </a:p>
          <a:p>
            <a:r>
              <a:rPr lang="en-IN" sz="2200" dirty="0" smtClean="0"/>
              <a:t>PIE-1 appears to inhibit both SKN-1 and PAL-1 function in the P2 and subsequent germ line cells. </a:t>
            </a:r>
          </a:p>
          <a:p>
            <a:endParaRPr lang="en-IN" sz="2200" dirty="0" smtClean="0"/>
          </a:p>
          <a:p>
            <a:r>
              <a:rPr lang="en-IN" sz="2200" dirty="0" smtClean="0"/>
              <a:t>Mutations of the maternal </a:t>
            </a:r>
            <a:r>
              <a:rPr lang="en-IN" sz="2200" i="1" dirty="0" smtClean="0"/>
              <a:t>pie-1</a:t>
            </a:r>
            <a:r>
              <a:rPr lang="en-IN" sz="2200" dirty="0" smtClean="0"/>
              <a:t> gene result in germ line </a:t>
            </a:r>
            <a:r>
              <a:rPr lang="en-IN" sz="2200" dirty="0" err="1" smtClean="0"/>
              <a:t>blastomeres</a:t>
            </a:r>
            <a:r>
              <a:rPr lang="en-IN" sz="2200" dirty="0" smtClean="0"/>
              <a:t> adopting somatic fates, with the P2 cell behaving similarly to a wild-type EMS </a:t>
            </a:r>
            <a:r>
              <a:rPr lang="en-IN" sz="2200" dirty="0" err="1" smtClean="0"/>
              <a:t>blastomere</a:t>
            </a:r>
            <a:r>
              <a:rPr lang="en-IN" sz="2200" dirty="0" smtClean="0"/>
              <a:t>. </a:t>
            </a:r>
          </a:p>
          <a:p>
            <a:endParaRPr lang="en-IN" sz="2200" dirty="0" smtClean="0"/>
          </a:p>
          <a:p>
            <a:r>
              <a:rPr lang="en-IN" sz="2200" dirty="0" smtClean="0"/>
              <a:t>The localization and the genetic properties of PIE-1 suggest that it represses the establishment of somatic cell fate and preserves the </a:t>
            </a:r>
            <a:r>
              <a:rPr lang="en-IN" sz="2200" dirty="0" err="1" smtClean="0"/>
              <a:t>totipotency</a:t>
            </a:r>
            <a:r>
              <a:rPr lang="en-IN" sz="2200" dirty="0" smtClean="0"/>
              <a:t> of the germ cell lineage.</a:t>
            </a:r>
            <a:endParaRPr lang="en-IN" sz="2200" b="1" dirty="0" smtClean="0"/>
          </a:p>
          <a:p>
            <a:endParaRPr lang="en-IN" sz="22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IN" sz="3600" b="1" dirty="0" smtClean="0">
                <a:solidFill>
                  <a:schemeClr val="accent2">
                    <a:lumMod val="60000"/>
                    <a:lumOff val="40000"/>
                  </a:schemeClr>
                </a:solidFill>
              </a:rPr>
              <a:t>Conditional specification</a:t>
            </a:r>
            <a:endParaRPr lang="en-IN" sz="3600" dirty="0">
              <a:solidFill>
                <a:schemeClr val="accent2">
                  <a:lumMod val="60000"/>
                  <a:lumOff val="40000"/>
                </a:schemeClr>
              </a:solidFill>
            </a:endParaRPr>
          </a:p>
        </p:txBody>
      </p:sp>
      <p:sp>
        <p:nvSpPr>
          <p:cNvPr id="3" name="Content Placeholder 2"/>
          <p:cNvSpPr>
            <a:spLocks noGrp="1"/>
          </p:cNvSpPr>
          <p:nvPr>
            <p:ph idx="1"/>
          </p:nvPr>
        </p:nvSpPr>
        <p:spPr>
          <a:xfrm>
            <a:off x="0" y="838200"/>
            <a:ext cx="9144000" cy="6019800"/>
          </a:xfrm>
        </p:spPr>
        <p:txBody>
          <a:bodyPr>
            <a:normAutofit fontScale="70000" lnSpcReduction="20000"/>
          </a:bodyPr>
          <a:lstStyle/>
          <a:p>
            <a:r>
              <a:rPr lang="en-IN" dirty="0" smtClean="0"/>
              <a:t>The </a:t>
            </a:r>
            <a:r>
              <a:rPr lang="en-IN" i="1" dirty="0" smtClean="0"/>
              <a:t>C. </a:t>
            </a:r>
            <a:r>
              <a:rPr lang="en-IN" i="1" dirty="0" err="1" smtClean="0"/>
              <a:t>elegans</a:t>
            </a:r>
            <a:r>
              <a:rPr lang="en-IN" dirty="0" smtClean="0"/>
              <a:t> embryo uses both autonomous and conditional modes of specification. </a:t>
            </a:r>
          </a:p>
          <a:p>
            <a:endParaRPr lang="en-IN" dirty="0" smtClean="0"/>
          </a:p>
          <a:p>
            <a:r>
              <a:rPr lang="en-IN" dirty="0" smtClean="0"/>
              <a:t>Conditional specification can be seen in the development of the endoderm cell lineage. </a:t>
            </a:r>
          </a:p>
          <a:p>
            <a:endParaRPr lang="en-IN" dirty="0" smtClean="0"/>
          </a:p>
          <a:p>
            <a:r>
              <a:rPr lang="en-IN" dirty="0" smtClean="0"/>
              <a:t>At the 4-cell stage, the EMS cell requires a signal from its </a:t>
            </a:r>
            <a:r>
              <a:rPr lang="en-IN" dirty="0" err="1" smtClean="0"/>
              <a:t>neighbor</a:t>
            </a:r>
            <a:r>
              <a:rPr lang="en-IN" dirty="0" smtClean="0"/>
              <a:t> (and sister), the P2 </a:t>
            </a:r>
            <a:r>
              <a:rPr lang="en-IN" dirty="0" err="1" smtClean="0"/>
              <a:t>blastomere</a:t>
            </a:r>
            <a:r>
              <a:rPr lang="en-IN" dirty="0" smtClean="0"/>
              <a:t>. </a:t>
            </a:r>
          </a:p>
          <a:p>
            <a:endParaRPr lang="en-IN" dirty="0" smtClean="0"/>
          </a:p>
          <a:p>
            <a:r>
              <a:rPr lang="en-IN" dirty="0" smtClean="0"/>
              <a:t>Usually, the EMS cell divides into an MS cell (which produces </a:t>
            </a:r>
            <a:r>
              <a:rPr lang="en-IN" dirty="0" err="1" smtClean="0"/>
              <a:t>mesodermal</a:t>
            </a:r>
            <a:r>
              <a:rPr lang="en-IN" dirty="0" smtClean="0"/>
              <a:t> muscles) and an E cell (which produces the intestinal endoderm). </a:t>
            </a:r>
          </a:p>
          <a:p>
            <a:endParaRPr lang="en-IN" dirty="0" smtClean="0"/>
          </a:p>
          <a:p>
            <a:r>
              <a:rPr lang="en-IN" dirty="0" smtClean="0"/>
              <a:t>If the P2 cell is removed at the early 4-cell stage, the EMS cell will divide into two MS cells, and endoderm will not be produced. </a:t>
            </a:r>
          </a:p>
          <a:p>
            <a:endParaRPr lang="en-IN" dirty="0" smtClean="0"/>
          </a:p>
          <a:p>
            <a:r>
              <a:rPr lang="en-IN" dirty="0" smtClean="0"/>
              <a:t>If the EMS cell is recombined with the P2 </a:t>
            </a:r>
            <a:r>
              <a:rPr lang="en-IN" dirty="0" err="1" smtClean="0"/>
              <a:t>blastomere</a:t>
            </a:r>
            <a:r>
              <a:rPr lang="en-IN" dirty="0" smtClean="0"/>
              <a:t>, however, it will form endoderm; it will not do so, however, when combined with </a:t>
            </a:r>
            <a:r>
              <a:rPr lang="en-IN" dirty="0" err="1" smtClean="0"/>
              <a:t>ABa</a:t>
            </a:r>
            <a:r>
              <a:rPr lang="en-IN" dirty="0" smtClean="0"/>
              <a:t>, </a:t>
            </a:r>
            <a:r>
              <a:rPr lang="en-IN" dirty="0" err="1" smtClean="0"/>
              <a:t>ABp</a:t>
            </a:r>
            <a:r>
              <a:rPr lang="en-IN" dirty="0" smtClean="0"/>
              <a:t>, or both AB derivatives.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2971800"/>
          </a:xfrm>
        </p:spPr>
        <p:txBody>
          <a:bodyPr>
            <a:normAutofit fontScale="55000" lnSpcReduction="20000"/>
          </a:bodyPr>
          <a:lstStyle/>
          <a:p>
            <a:r>
              <a:rPr lang="en-IN" dirty="0" smtClean="0"/>
              <a:t>Results of isolation and recombination experiments, showing that cellular interactions are required for the EMS cell to form intestinal lineage determinants. </a:t>
            </a:r>
          </a:p>
          <a:p>
            <a:endParaRPr lang="en-IN" dirty="0" smtClean="0"/>
          </a:p>
          <a:p>
            <a:r>
              <a:rPr lang="en-IN" dirty="0" smtClean="0"/>
              <a:t>(A) When isolated shortly after its formation, the EMS </a:t>
            </a:r>
            <a:r>
              <a:rPr lang="en-IN" dirty="0" err="1" smtClean="0"/>
              <a:t>blastomere</a:t>
            </a:r>
            <a:r>
              <a:rPr lang="en-IN" dirty="0" smtClean="0"/>
              <a:t> cannot produce gut-specific granules. If left in place for longer periods, it can. </a:t>
            </a:r>
          </a:p>
          <a:p>
            <a:endParaRPr lang="en-IN" dirty="0" smtClean="0"/>
          </a:p>
          <a:p>
            <a:r>
              <a:rPr lang="en-IN" dirty="0" smtClean="0"/>
              <a:t>(B) If the EMS cell is recombined with either or both derivatives of the AB </a:t>
            </a:r>
            <a:r>
              <a:rPr lang="en-IN" dirty="0" err="1" smtClean="0"/>
              <a:t>blastomere</a:t>
            </a:r>
            <a:r>
              <a:rPr lang="en-IN" dirty="0" smtClean="0"/>
              <a:t>, it will not form gut-specific granules. </a:t>
            </a:r>
          </a:p>
          <a:p>
            <a:endParaRPr lang="en-IN" dirty="0" smtClean="0"/>
          </a:p>
          <a:p>
            <a:r>
              <a:rPr lang="en-IN" dirty="0" smtClean="0"/>
              <a:t>(C) If recombined with the P2 </a:t>
            </a:r>
            <a:r>
              <a:rPr lang="en-IN" dirty="0" err="1" smtClean="0"/>
              <a:t>blastomere</a:t>
            </a:r>
            <a:r>
              <a:rPr lang="en-IN" dirty="0" smtClean="0"/>
              <a:t>, the EMS cell will give rise to gut-specific structures.</a:t>
            </a:r>
          </a:p>
          <a:p>
            <a:endParaRPr lang="en-IN" dirty="0"/>
          </a:p>
        </p:txBody>
      </p:sp>
      <p:pic>
        <p:nvPicPr>
          <p:cNvPr id="37890" name="Picture 2" descr="Figure 8.45. Results of isolation and recombination experiments, showing that cellular interactions are required for the EMS cell to form intestinal lineage determinants."/>
          <p:cNvPicPr>
            <a:picLocks noChangeAspect="1" noChangeArrowheads="1"/>
          </p:cNvPicPr>
          <p:nvPr/>
        </p:nvPicPr>
        <p:blipFill>
          <a:blip r:embed="rId2"/>
          <a:srcRect/>
          <a:stretch>
            <a:fillRect/>
          </a:stretch>
        </p:blipFill>
        <p:spPr bwMode="auto">
          <a:xfrm>
            <a:off x="3962400" y="2869673"/>
            <a:ext cx="5181600" cy="39883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60198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pPr>
            <a:r>
              <a:rPr lang="en-IN" sz="2400" dirty="0" smtClean="0">
                <a:solidFill>
                  <a:schemeClr val="tx1"/>
                </a:solidFill>
              </a:rPr>
              <a:t>Geneticists, on the other hand (at least those working with </a:t>
            </a:r>
            <a:r>
              <a:rPr lang="en-IN" sz="2400" dirty="0" err="1" smtClean="0">
                <a:solidFill>
                  <a:schemeClr val="tx1"/>
                </a:solidFill>
              </a:rPr>
              <a:t>multicellular</a:t>
            </a:r>
            <a:r>
              <a:rPr lang="en-IN" sz="2400" dirty="0" smtClean="0">
                <a:solidFill>
                  <a:schemeClr val="tx1"/>
                </a:solidFill>
              </a:rPr>
              <a:t> eukaryotes), </a:t>
            </a:r>
            <a:r>
              <a:rPr lang="en-IN" sz="2400" dirty="0" err="1" smtClean="0">
                <a:solidFill>
                  <a:schemeClr val="tx1"/>
                </a:solidFill>
              </a:rPr>
              <a:t>favor</a:t>
            </a:r>
            <a:r>
              <a:rPr lang="en-IN" sz="2400" dirty="0" smtClean="0">
                <a:solidFill>
                  <a:schemeClr val="tx1"/>
                </a:solidFill>
              </a:rPr>
              <a:t> </a:t>
            </a:r>
            <a:r>
              <a:rPr lang="en-IN" sz="2400" i="1" dirty="0" smtClean="0">
                <a:solidFill>
                  <a:schemeClr val="tx1"/>
                </a:solidFill>
              </a:rPr>
              <a:t>Drosophila.</a:t>
            </a:r>
            <a:r>
              <a:rPr lang="en-IN" sz="2400" dirty="0" smtClean="0">
                <a:solidFill>
                  <a:schemeClr val="tx1"/>
                </a:solidFill>
              </a:rPr>
              <a:t> </a:t>
            </a:r>
          </a:p>
          <a:p>
            <a:pPr>
              <a:lnSpc>
                <a:spcPct val="150000"/>
              </a:lnSpc>
            </a:pPr>
            <a:endParaRPr lang="en-IN" sz="1600" dirty="0" smtClean="0">
              <a:solidFill>
                <a:schemeClr val="tx1"/>
              </a:solidFill>
            </a:endParaRPr>
          </a:p>
          <a:p>
            <a:pPr>
              <a:lnSpc>
                <a:spcPct val="150000"/>
              </a:lnSpc>
            </a:pPr>
            <a:r>
              <a:rPr lang="en-IN" sz="2400" dirty="0" smtClean="0">
                <a:solidFill>
                  <a:schemeClr val="tx1"/>
                </a:solidFill>
              </a:rPr>
              <a:t>Its rapid life cycle, its readiness to breed, and the </a:t>
            </a:r>
            <a:r>
              <a:rPr lang="en-IN" sz="2400" dirty="0" err="1" smtClean="0">
                <a:solidFill>
                  <a:schemeClr val="tx1"/>
                </a:solidFill>
              </a:rPr>
              <a:t>polytene</a:t>
            </a:r>
            <a:r>
              <a:rPr lang="en-IN" sz="2400" dirty="0" smtClean="0">
                <a:solidFill>
                  <a:schemeClr val="tx1"/>
                </a:solidFill>
              </a:rPr>
              <a:t> chromosomes of the larva (which allow gene localization) make the fruit fly superbly suited for hereditary analysis. </a:t>
            </a:r>
          </a:p>
          <a:p>
            <a:pPr>
              <a:lnSpc>
                <a:spcPct val="150000"/>
              </a:lnSpc>
            </a:pPr>
            <a:endParaRPr lang="en-IN" sz="1400" dirty="0" smtClean="0">
              <a:solidFill>
                <a:schemeClr val="tx1"/>
              </a:solidFill>
            </a:endParaRPr>
          </a:p>
          <a:p>
            <a:pPr>
              <a:lnSpc>
                <a:spcPct val="150000"/>
              </a:lnSpc>
            </a:pPr>
            <a:r>
              <a:rPr lang="en-IN" sz="2400" dirty="0" smtClean="0">
                <a:solidFill>
                  <a:schemeClr val="tx1"/>
                </a:solidFill>
              </a:rPr>
              <a:t>But </a:t>
            </a:r>
            <a:r>
              <a:rPr lang="en-IN" sz="2400" i="1" dirty="0" smtClean="0">
                <a:solidFill>
                  <a:schemeClr val="tx1"/>
                </a:solidFill>
              </a:rPr>
              <a:t>Drosophila</a:t>
            </a:r>
            <a:r>
              <a:rPr lang="en-IN" sz="2400" dirty="0" smtClean="0">
                <a:solidFill>
                  <a:schemeClr val="tx1"/>
                </a:solidFill>
              </a:rPr>
              <a:t> development is complex and difficult to study.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IN" sz="2200" dirty="0" smtClean="0"/>
              <a:t>The P2 cell produces a signal that interacts with the EMS cell and instructs the EMS daughter that is next to it to become the E cell. </a:t>
            </a:r>
          </a:p>
          <a:p>
            <a:endParaRPr lang="en-IN" sz="2200" dirty="0" smtClean="0"/>
          </a:p>
          <a:p>
            <a:r>
              <a:rPr lang="en-IN" sz="2200" dirty="0" smtClean="0"/>
              <a:t>This message is transmitted through the </a:t>
            </a:r>
            <a:r>
              <a:rPr lang="en-IN" sz="2200" dirty="0" err="1" smtClean="0"/>
              <a:t>Wnt</a:t>
            </a:r>
            <a:r>
              <a:rPr lang="en-IN" sz="2200" dirty="0" smtClean="0"/>
              <a:t> </a:t>
            </a:r>
            <a:r>
              <a:rPr lang="en-IN" sz="2200" dirty="0" err="1" smtClean="0"/>
              <a:t>signaling</a:t>
            </a:r>
            <a:r>
              <a:rPr lang="en-IN" sz="2200" dirty="0" smtClean="0"/>
              <a:t> cascade. </a:t>
            </a:r>
          </a:p>
          <a:p>
            <a:endParaRPr lang="en-IN" sz="2200" dirty="0" smtClean="0"/>
          </a:p>
          <a:p>
            <a:r>
              <a:rPr lang="en-IN" sz="2200" dirty="0" smtClean="0"/>
              <a:t>The P2 cell produces the </a:t>
            </a:r>
            <a:r>
              <a:rPr lang="en-IN" sz="2200" i="1" dirty="0" smtClean="0"/>
              <a:t>C. </a:t>
            </a:r>
            <a:r>
              <a:rPr lang="en-IN" sz="2200" i="1" dirty="0" err="1" smtClean="0"/>
              <a:t>elegans</a:t>
            </a:r>
            <a:r>
              <a:rPr lang="en-IN" sz="2200" dirty="0" smtClean="0"/>
              <a:t> homologue of a </a:t>
            </a:r>
            <a:r>
              <a:rPr lang="en-IN" sz="2200" dirty="0" err="1" smtClean="0"/>
              <a:t>Wnt</a:t>
            </a:r>
            <a:r>
              <a:rPr lang="en-IN" sz="2200" dirty="0" smtClean="0"/>
              <a:t> protein, the MOM-2 peptide. </a:t>
            </a:r>
          </a:p>
          <a:p>
            <a:endParaRPr lang="en-IN" sz="2200" dirty="0" smtClean="0"/>
          </a:p>
          <a:p>
            <a:r>
              <a:rPr lang="en-IN" sz="2200" dirty="0" smtClean="0"/>
              <a:t>The MOM-2 peptide is received in the EMS cell by the MOM-5 protein, the </a:t>
            </a:r>
            <a:r>
              <a:rPr lang="en-IN" sz="2200" i="1" dirty="0" smtClean="0"/>
              <a:t>C. </a:t>
            </a:r>
            <a:r>
              <a:rPr lang="en-IN" sz="2200" i="1" dirty="0" err="1" smtClean="0"/>
              <a:t>elegans</a:t>
            </a:r>
            <a:r>
              <a:rPr lang="en-IN" sz="2200" dirty="0" smtClean="0"/>
              <a:t> version of the </a:t>
            </a:r>
            <a:r>
              <a:rPr lang="en-IN" sz="2200" dirty="0" err="1" smtClean="0"/>
              <a:t>Wnt</a:t>
            </a:r>
            <a:r>
              <a:rPr lang="en-IN" sz="2200" dirty="0" smtClean="0"/>
              <a:t> receptor protein, Frizzled. </a:t>
            </a:r>
          </a:p>
          <a:p>
            <a:endParaRPr lang="en-IN" sz="2200" dirty="0" smtClean="0"/>
          </a:p>
          <a:p>
            <a:r>
              <a:rPr lang="en-IN" sz="2200" dirty="0" smtClean="0"/>
              <a:t>The result of this </a:t>
            </a:r>
            <a:r>
              <a:rPr lang="en-IN" sz="2200" dirty="0" err="1" smtClean="0"/>
              <a:t>signaling</a:t>
            </a:r>
            <a:r>
              <a:rPr lang="en-IN" sz="2200" dirty="0" smtClean="0"/>
              <a:t> cascade is to down-regulate the expression of the </a:t>
            </a:r>
            <a:r>
              <a:rPr lang="en-IN" sz="2200" i="1" dirty="0" smtClean="0"/>
              <a:t>pop-1</a:t>
            </a:r>
            <a:r>
              <a:rPr lang="en-IN" sz="2200" dirty="0" smtClean="0"/>
              <a:t> gene in the EMS daughter destined to become the E cell. </a:t>
            </a:r>
          </a:p>
          <a:p>
            <a:endParaRPr lang="en-IN" sz="2200" dirty="0" smtClean="0"/>
          </a:p>
          <a:p>
            <a:r>
              <a:rPr lang="en-IN" sz="2200" dirty="0" smtClean="0"/>
              <a:t>In </a:t>
            </a:r>
            <a:r>
              <a:rPr lang="en-IN" sz="2200" i="1" dirty="0" smtClean="0"/>
              <a:t>pop-1</a:t>
            </a:r>
            <a:r>
              <a:rPr lang="en-IN" sz="2200" dirty="0" smtClean="0"/>
              <a:t>-deficient embryos, both EMS daughter cells become E cells.</a:t>
            </a:r>
            <a:endParaRPr lang="en-IN"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334000" cy="6858000"/>
          </a:xfrm>
        </p:spPr>
        <p:txBody>
          <a:bodyPr>
            <a:normAutofit/>
          </a:bodyPr>
          <a:lstStyle/>
          <a:p>
            <a:pPr>
              <a:lnSpc>
                <a:spcPct val="150000"/>
              </a:lnSpc>
            </a:pPr>
            <a:r>
              <a:rPr lang="en-IN" sz="2400" dirty="0" smtClean="0"/>
              <a:t>Cell-cell </a:t>
            </a:r>
            <a:r>
              <a:rPr lang="en-IN" sz="2400" dirty="0" err="1" smtClean="0"/>
              <a:t>signaling</a:t>
            </a:r>
            <a:r>
              <a:rPr lang="en-IN" sz="2400" dirty="0" smtClean="0"/>
              <a:t> in the 4-cell embryo of </a:t>
            </a:r>
            <a:r>
              <a:rPr lang="en-IN" sz="2400" i="1" dirty="0" smtClean="0"/>
              <a:t>C. </a:t>
            </a:r>
            <a:r>
              <a:rPr lang="en-IN" sz="2400" i="1" dirty="0" err="1" smtClean="0"/>
              <a:t>elegans</a:t>
            </a:r>
            <a:r>
              <a:rPr lang="en-IN" sz="2400" i="1" dirty="0" smtClean="0"/>
              <a:t>.</a:t>
            </a:r>
            <a:r>
              <a:rPr lang="en-IN" sz="2400" dirty="0" smtClean="0"/>
              <a:t> </a:t>
            </a:r>
          </a:p>
          <a:p>
            <a:pPr>
              <a:lnSpc>
                <a:spcPct val="150000"/>
              </a:lnSpc>
            </a:pPr>
            <a:endParaRPr lang="en-IN" sz="2400" dirty="0" smtClean="0"/>
          </a:p>
          <a:p>
            <a:pPr>
              <a:lnSpc>
                <a:spcPct val="150000"/>
              </a:lnSpc>
            </a:pPr>
            <a:r>
              <a:rPr lang="en-IN" sz="2400" dirty="0" smtClean="0"/>
              <a:t>The P2 cell produces two signals</a:t>
            </a:r>
            <a:endParaRPr lang="en-IN" sz="2400" dirty="0"/>
          </a:p>
        </p:txBody>
      </p:sp>
      <p:pic>
        <p:nvPicPr>
          <p:cNvPr id="35842" name="Picture 2" descr="Figure 8.46. Cell-cell signaling in the 4-cell embryo of C."/>
          <p:cNvPicPr>
            <a:picLocks noChangeAspect="1" noChangeArrowheads="1"/>
          </p:cNvPicPr>
          <p:nvPr/>
        </p:nvPicPr>
        <p:blipFill>
          <a:blip r:embed="rId2"/>
          <a:srcRect/>
          <a:stretch>
            <a:fillRect/>
          </a:stretch>
        </p:blipFill>
        <p:spPr bwMode="auto">
          <a:xfrm>
            <a:off x="5714319" y="0"/>
            <a:ext cx="3429682" cy="679848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9144000" cy="6096000"/>
          </a:xfrm>
        </p:spPr>
        <p:txBody>
          <a:bodyPr>
            <a:normAutofit/>
          </a:bodyPr>
          <a:lstStyle/>
          <a:p>
            <a:pPr>
              <a:lnSpc>
                <a:spcPct val="150000"/>
              </a:lnSpc>
            </a:pPr>
            <a:r>
              <a:rPr lang="en-IN" sz="2400" dirty="0" smtClean="0"/>
              <a:t>The P2 cell is also critical in giving the signal that distinguishes </a:t>
            </a:r>
            <a:r>
              <a:rPr lang="en-IN" sz="2400" dirty="0" err="1" smtClean="0"/>
              <a:t>ABp</a:t>
            </a:r>
            <a:r>
              <a:rPr lang="en-IN" sz="2400" dirty="0" smtClean="0"/>
              <a:t> from its sister cell, </a:t>
            </a:r>
            <a:r>
              <a:rPr lang="en-IN" sz="2400" dirty="0" err="1" smtClean="0"/>
              <a:t>ABa</a:t>
            </a:r>
            <a:r>
              <a:rPr lang="en-IN" sz="2400" dirty="0" smtClean="0"/>
              <a:t>. </a:t>
            </a:r>
          </a:p>
          <a:p>
            <a:pPr>
              <a:lnSpc>
                <a:spcPct val="150000"/>
              </a:lnSpc>
            </a:pPr>
            <a:endParaRPr lang="en-IN" sz="1200" dirty="0" smtClean="0"/>
          </a:p>
          <a:p>
            <a:pPr>
              <a:lnSpc>
                <a:spcPct val="150000"/>
              </a:lnSpc>
            </a:pPr>
            <a:r>
              <a:rPr lang="en-IN" sz="2400" dirty="0" err="1" smtClean="0"/>
              <a:t>ABa</a:t>
            </a:r>
            <a:r>
              <a:rPr lang="en-IN" sz="2400" dirty="0" smtClean="0"/>
              <a:t> gives rise to neurons, hypodermis, and the anterior pharynx cells, while </a:t>
            </a:r>
            <a:r>
              <a:rPr lang="en-IN" sz="2400" dirty="0" err="1" smtClean="0"/>
              <a:t>ABp</a:t>
            </a:r>
            <a:r>
              <a:rPr lang="en-IN" sz="2400" dirty="0" smtClean="0"/>
              <a:t> makes only neurons and hypodermal cells. </a:t>
            </a:r>
          </a:p>
          <a:p>
            <a:pPr>
              <a:lnSpc>
                <a:spcPct val="150000"/>
              </a:lnSpc>
            </a:pPr>
            <a:endParaRPr lang="en-IN" sz="1100" dirty="0" smtClean="0"/>
          </a:p>
          <a:p>
            <a:pPr>
              <a:lnSpc>
                <a:spcPct val="150000"/>
              </a:lnSpc>
            </a:pPr>
            <a:r>
              <a:rPr lang="en-IN" sz="2400" dirty="0" smtClean="0"/>
              <a:t>However, if one experimentally reverses their positions, their fates are similarly reversed, and a normal embryo is formed. </a:t>
            </a:r>
          </a:p>
          <a:p>
            <a:pPr>
              <a:lnSpc>
                <a:spcPct val="150000"/>
              </a:lnSpc>
            </a:pPr>
            <a:endParaRPr lang="en-IN" sz="1600" dirty="0" smtClean="0"/>
          </a:p>
          <a:p>
            <a:pPr>
              <a:lnSpc>
                <a:spcPct val="150000"/>
              </a:lnSpc>
            </a:pPr>
            <a:r>
              <a:rPr lang="en-IN" sz="2400" dirty="0" smtClean="0"/>
              <a:t>In other words, </a:t>
            </a:r>
            <a:r>
              <a:rPr lang="en-IN" sz="2400" dirty="0" err="1" smtClean="0"/>
              <a:t>ABa</a:t>
            </a:r>
            <a:r>
              <a:rPr lang="en-IN" sz="2400" dirty="0" smtClean="0"/>
              <a:t> and </a:t>
            </a:r>
            <a:r>
              <a:rPr lang="en-IN" sz="2400" dirty="0" err="1" smtClean="0"/>
              <a:t>ABp</a:t>
            </a:r>
            <a:r>
              <a:rPr lang="en-IN" sz="2400" dirty="0" smtClean="0"/>
              <a:t> are equivalent cells whose fate is determined by their positions within the embryo.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Autofit/>
          </a:bodyPr>
          <a:lstStyle/>
          <a:p>
            <a:pPr>
              <a:lnSpc>
                <a:spcPct val="150000"/>
              </a:lnSpc>
            </a:pPr>
            <a:r>
              <a:rPr lang="en-IN" sz="2400" dirty="0" smtClean="0"/>
              <a:t>Transplantation and genetic studies have shown that </a:t>
            </a:r>
            <a:r>
              <a:rPr lang="en-IN" sz="2400" dirty="0" err="1" smtClean="0"/>
              <a:t>ABp</a:t>
            </a:r>
            <a:r>
              <a:rPr lang="en-IN" sz="2400" dirty="0" smtClean="0"/>
              <a:t> becomes different from </a:t>
            </a:r>
            <a:r>
              <a:rPr lang="en-IN" sz="2400" dirty="0" err="1" smtClean="0"/>
              <a:t>ABa</a:t>
            </a:r>
            <a:r>
              <a:rPr lang="en-IN" sz="2400" dirty="0" smtClean="0"/>
              <a:t> through its interaction with the P2 cell. </a:t>
            </a:r>
          </a:p>
          <a:p>
            <a:pPr>
              <a:lnSpc>
                <a:spcPct val="150000"/>
              </a:lnSpc>
            </a:pPr>
            <a:endParaRPr lang="en-IN" sz="800" dirty="0" smtClean="0"/>
          </a:p>
          <a:p>
            <a:pPr>
              <a:lnSpc>
                <a:spcPct val="150000"/>
              </a:lnSpc>
            </a:pPr>
            <a:r>
              <a:rPr lang="en-IN" sz="2400" dirty="0" smtClean="0"/>
              <a:t>In an unperturbed embryo, both </a:t>
            </a:r>
            <a:r>
              <a:rPr lang="en-IN" sz="2400" dirty="0" err="1" smtClean="0"/>
              <a:t>ABa</a:t>
            </a:r>
            <a:r>
              <a:rPr lang="en-IN" sz="2400" dirty="0" smtClean="0"/>
              <a:t> and </a:t>
            </a:r>
            <a:r>
              <a:rPr lang="en-IN" sz="2400" dirty="0" err="1" smtClean="0"/>
              <a:t>ABp</a:t>
            </a:r>
            <a:r>
              <a:rPr lang="en-IN" sz="2400" dirty="0" smtClean="0"/>
              <a:t> contact the EMS </a:t>
            </a:r>
            <a:r>
              <a:rPr lang="en-IN" sz="2400" dirty="0" err="1" smtClean="0"/>
              <a:t>blastomere</a:t>
            </a:r>
            <a:r>
              <a:rPr lang="en-IN" sz="2400" dirty="0" smtClean="0"/>
              <a:t>, but only </a:t>
            </a:r>
            <a:r>
              <a:rPr lang="en-IN" sz="2400" dirty="0" err="1" smtClean="0"/>
              <a:t>ABp</a:t>
            </a:r>
            <a:r>
              <a:rPr lang="en-IN" sz="2400" dirty="0" smtClean="0"/>
              <a:t> contacts the P2 cell. </a:t>
            </a:r>
          </a:p>
          <a:p>
            <a:pPr>
              <a:lnSpc>
                <a:spcPct val="150000"/>
              </a:lnSpc>
            </a:pPr>
            <a:endParaRPr lang="en-IN" sz="1400" dirty="0" smtClean="0"/>
          </a:p>
          <a:p>
            <a:pPr>
              <a:lnSpc>
                <a:spcPct val="150000"/>
              </a:lnSpc>
            </a:pPr>
            <a:r>
              <a:rPr lang="en-IN" sz="2400" dirty="0" smtClean="0"/>
              <a:t>If the P2 cell is killed at the early 4-cell stage, the </a:t>
            </a:r>
            <a:r>
              <a:rPr lang="en-IN" sz="2400" dirty="0" err="1" smtClean="0"/>
              <a:t>ABp</a:t>
            </a:r>
            <a:r>
              <a:rPr lang="en-IN" sz="2400" dirty="0" smtClean="0"/>
              <a:t> cell does not generate its normal complement of cells. </a:t>
            </a:r>
          </a:p>
          <a:p>
            <a:pPr>
              <a:lnSpc>
                <a:spcPct val="150000"/>
              </a:lnSpc>
            </a:pPr>
            <a:endParaRPr lang="en-IN" sz="1400" dirty="0" smtClean="0"/>
          </a:p>
          <a:p>
            <a:pPr>
              <a:lnSpc>
                <a:spcPct val="150000"/>
              </a:lnSpc>
            </a:pPr>
            <a:r>
              <a:rPr lang="en-IN" sz="2400" dirty="0" smtClean="0"/>
              <a:t>Contact between </a:t>
            </a:r>
            <a:r>
              <a:rPr lang="en-IN" sz="2400" dirty="0" err="1" smtClean="0"/>
              <a:t>ABp</a:t>
            </a:r>
            <a:r>
              <a:rPr lang="en-IN" sz="2400" dirty="0" smtClean="0"/>
              <a:t> and P2 is essential for the specification of </a:t>
            </a:r>
            <a:r>
              <a:rPr lang="en-IN" sz="2400" dirty="0" err="1" smtClean="0"/>
              <a:t>ABp</a:t>
            </a:r>
            <a:r>
              <a:rPr lang="en-IN" sz="2400" dirty="0" smtClean="0"/>
              <a:t> cell fates, and the </a:t>
            </a:r>
            <a:r>
              <a:rPr lang="en-IN" sz="2400" dirty="0" err="1" smtClean="0"/>
              <a:t>ABa</a:t>
            </a:r>
            <a:r>
              <a:rPr lang="en-IN" sz="2400" dirty="0" smtClean="0"/>
              <a:t> cell can be made into an </a:t>
            </a:r>
            <a:r>
              <a:rPr lang="en-IN" sz="2400" dirty="0" err="1" smtClean="0"/>
              <a:t>ABp</a:t>
            </a:r>
            <a:r>
              <a:rPr lang="en-IN" sz="2400" dirty="0" smtClean="0"/>
              <a:t>-type cell if it is forced into contact with P2.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pPr>
              <a:lnSpc>
                <a:spcPct val="150000"/>
              </a:lnSpc>
            </a:pPr>
            <a:r>
              <a:rPr lang="en-IN" sz="2400" dirty="0" smtClean="0"/>
              <a:t>These studies show that this interaction is mediated by the GLP-1 protein on the </a:t>
            </a:r>
            <a:r>
              <a:rPr lang="en-IN" sz="2400" dirty="0" err="1" smtClean="0"/>
              <a:t>ABp</a:t>
            </a:r>
            <a:r>
              <a:rPr lang="en-IN" sz="2400" dirty="0" smtClean="0"/>
              <a:t> cell and the APX-1 (anterior pharynx excess) protein on the P2 </a:t>
            </a:r>
            <a:r>
              <a:rPr lang="en-IN" sz="2400" dirty="0" err="1" smtClean="0"/>
              <a:t>blastomere</a:t>
            </a:r>
            <a:r>
              <a:rPr lang="en-IN" sz="2400" dirty="0" smtClean="0"/>
              <a:t>. </a:t>
            </a:r>
          </a:p>
          <a:p>
            <a:pPr>
              <a:lnSpc>
                <a:spcPct val="150000"/>
              </a:lnSpc>
            </a:pPr>
            <a:endParaRPr lang="en-IN" sz="2400" dirty="0" smtClean="0"/>
          </a:p>
          <a:p>
            <a:pPr>
              <a:lnSpc>
                <a:spcPct val="150000"/>
              </a:lnSpc>
            </a:pPr>
            <a:r>
              <a:rPr lang="en-IN" sz="2400" dirty="0" smtClean="0"/>
              <a:t>In embryos whose mothers have mutant </a:t>
            </a:r>
            <a:r>
              <a:rPr lang="en-IN" sz="2400" i="1" dirty="0" smtClean="0"/>
              <a:t>glp-1,</a:t>
            </a:r>
            <a:r>
              <a:rPr lang="en-IN" sz="2400" dirty="0" smtClean="0"/>
              <a:t> </a:t>
            </a:r>
            <a:r>
              <a:rPr lang="en-IN" sz="2400" dirty="0" err="1" smtClean="0"/>
              <a:t>ABp</a:t>
            </a:r>
            <a:r>
              <a:rPr lang="en-IN" sz="2400" dirty="0" smtClean="0"/>
              <a:t> is transformed into an </a:t>
            </a:r>
            <a:r>
              <a:rPr lang="en-IN" sz="2400" dirty="0" err="1" smtClean="0"/>
              <a:t>ABa</a:t>
            </a:r>
            <a:r>
              <a:rPr lang="en-IN" sz="2400" dirty="0" smtClean="0"/>
              <a:t> cell. </a:t>
            </a:r>
          </a:p>
          <a:p>
            <a:pPr>
              <a:lnSpc>
                <a:spcPct val="150000"/>
              </a:lnSpc>
            </a:pPr>
            <a:endParaRPr lang="en-IN" sz="2400" dirty="0" smtClean="0"/>
          </a:p>
          <a:p>
            <a:pPr>
              <a:lnSpc>
                <a:spcPct val="150000"/>
              </a:lnSpc>
            </a:pPr>
            <a:r>
              <a:rPr lang="en-IN" sz="2400" dirty="0" smtClean="0"/>
              <a:t>The GLP-1 protein is a member of a widely conserved family called the Notch proteins, which serve as cell membrane receptors in many cell-cell interactions, and it is seen on both the </a:t>
            </a:r>
            <a:r>
              <a:rPr lang="en-IN" sz="2400" dirty="0" err="1" smtClean="0"/>
              <a:t>ABa</a:t>
            </a:r>
            <a:r>
              <a:rPr lang="en-IN" sz="2400" dirty="0" smtClean="0"/>
              <a:t> and </a:t>
            </a:r>
            <a:r>
              <a:rPr lang="en-IN" sz="2400" dirty="0" err="1" smtClean="0"/>
              <a:t>ABp</a:t>
            </a:r>
            <a:r>
              <a:rPr lang="en-IN" sz="2400" dirty="0" smtClean="0"/>
              <a:t> cells.</a:t>
            </a:r>
          </a:p>
          <a:p>
            <a:pPr>
              <a:lnSpc>
                <a:spcPct val="150000"/>
              </a:lnSpc>
            </a:pPr>
            <a:endParaRPr lang="en-IN" sz="2400" dirty="0" smtClean="0"/>
          </a:p>
          <a:p>
            <a:pPr>
              <a:lnSpc>
                <a:spcPct val="150000"/>
              </a:lnSpc>
            </a:pPr>
            <a:endParaRPr lang="en-IN" sz="24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70000" lnSpcReduction="20000"/>
          </a:bodyPr>
          <a:lstStyle/>
          <a:p>
            <a:pPr>
              <a:lnSpc>
                <a:spcPct val="170000"/>
              </a:lnSpc>
            </a:pPr>
            <a:r>
              <a:rPr lang="en-IN" dirty="0" smtClean="0"/>
              <a:t>One of the most important </a:t>
            </a:r>
            <a:r>
              <a:rPr lang="en-IN" dirty="0" err="1" smtClean="0"/>
              <a:t>ligands</a:t>
            </a:r>
            <a:r>
              <a:rPr lang="en-IN" dirty="0" smtClean="0"/>
              <a:t> for Notch proteins such as GLP-1 is another cell surface protein called Delta. </a:t>
            </a:r>
          </a:p>
          <a:p>
            <a:pPr>
              <a:lnSpc>
                <a:spcPct val="170000"/>
              </a:lnSpc>
            </a:pPr>
            <a:endParaRPr lang="en-IN" dirty="0" smtClean="0"/>
          </a:p>
          <a:p>
            <a:pPr>
              <a:lnSpc>
                <a:spcPct val="170000"/>
              </a:lnSpc>
            </a:pPr>
            <a:r>
              <a:rPr lang="en-IN" dirty="0" smtClean="0"/>
              <a:t>In </a:t>
            </a:r>
            <a:r>
              <a:rPr lang="en-IN" i="1" dirty="0" smtClean="0"/>
              <a:t>C. </a:t>
            </a:r>
            <a:r>
              <a:rPr lang="en-IN" i="1" dirty="0" err="1" smtClean="0"/>
              <a:t>elegans</a:t>
            </a:r>
            <a:r>
              <a:rPr lang="en-IN" i="1" dirty="0" smtClean="0"/>
              <a:t>,</a:t>
            </a:r>
            <a:r>
              <a:rPr lang="en-IN" dirty="0" smtClean="0"/>
              <a:t> the Delta-like protein is APX-1, and it is found on the P2 cell. </a:t>
            </a:r>
          </a:p>
          <a:p>
            <a:pPr>
              <a:lnSpc>
                <a:spcPct val="170000"/>
              </a:lnSpc>
            </a:pPr>
            <a:endParaRPr lang="en-IN" dirty="0" smtClean="0"/>
          </a:p>
          <a:p>
            <a:pPr>
              <a:lnSpc>
                <a:spcPct val="170000"/>
              </a:lnSpc>
            </a:pPr>
            <a:r>
              <a:rPr lang="en-IN" dirty="0" smtClean="0"/>
              <a:t>This APX-1 signal breaks the symmetry between </a:t>
            </a:r>
            <a:r>
              <a:rPr lang="en-IN" dirty="0" err="1" smtClean="0"/>
              <a:t>ABa</a:t>
            </a:r>
            <a:r>
              <a:rPr lang="en-IN" dirty="0" smtClean="0"/>
              <a:t> and </a:t>
            </a:r>
            <a:r>
              <a:rPr lang="en-IN" dirty="0" err="1" smtClean="0"/>
              <a:t>ABp</a:t>
            </a:r>
            <a:r>
              <a:rPr lang="en-IN" dirty="0" smtClean="0"/>
              <a:t>, since it stimulates the GLP-1 protein solely on the AB descendant that it touches, namely, the </a:t>
            </a:r>
            <a:r>
              <a:rPr lang="en-IN" dirty="0" err="1" smtClean="0"/>
              <a:t>ABp</a:t>
            </a:r>
            <a:r>
              <a:rPr lang="en-IN" dirty="0" smtClean="0"/>
              <a:t> </a:t>
            </a:r>
            <a:r>
              <a:rPr lang="en-IN" dirty="0" err="1" smtClean="0"/>
              <a:t>blastomere</a:t>
            </a:r>
            <a:r>
              <a:rPr lang="en-IN" dirty="0" smtClean="0"/>
              <a:t>. </a:t>
            </a:r>
          </a:p>
          <a:p>
            <a:pPr>
              <a:lnSpc>
                <a:spcPct val="170000"/>
              </a:lnSpc>
            </a:pPr>
            <a:endParaRPr lang="en-IN" dirty="0" smtClean="0"/>
          </a:p>
          <a:p>
            <a:pPr>
              <a:lnSpc>
                <a:spcPct val="170000"/>
              </a:lnSpc>
            </a:pPr>
            <a:r>
              <a:rPr lang="en-IN" dirty="0" smtClean="0"/>
              <a:t>In doing this, the P2 cell initiates the dorsal-ventral axis of </a:t>
            </a:r>
            <a:r>
              <a:rPr lang="en-IN" i="1" dirty="0" smtClean="0"/>
              <a:t>C. </a:t>
            </a:r>
            <a:r>
              <a:rPr lang="en-IN" i="1" dirty="0" err="1" smtClean="0"/>
              <a:t>elegans</a:t>
            </a:r>
            <a:r>
              <a:rPr lang="en-IN" i="1" dirty="0" smtClean="0"/>
              <a:t>,</a:t>
            </a:r>
            <a:r>
              <a:rPr lang="en-IN" dirty="0" smtClean="0"/>
              <a:t> and it confers on the </a:t>
            </a:r>
            <a:r>
              <a:rPr lang="en-IN" dirty="0" err="1" smtClean="0"/>
              <a:t>ABp</a:t>
            </a:r>
            <a:r>
              <a:rPr lang="en-IN" dirty="0" smtClean="0"/>
              <a:t> </a:t>
            </a:r>
            <a:r>
              <a:rPr lang="en-IN" dirty="0" err="1" smtClean="0"/>
              <a:t>blastomere</a:t>
            </a:r>
            <a:r>
              <a:rPr lang="en-IN" dirty="0" smtClean="0"/>
              <a:t> a fate different from that of its sister cell.</a:t>
            </a:r>
          </a:p>
          <a:p>
            <a:pPr>
              <a:lnSpc>
                <a:spcPct val="170000"/>
              </a:lnSpc>
            </a:pP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038"/>
            <a:ext cx="8153400" cy="715962"/>
          </a:xfrm>
        </p:spPr>
        <p:txBody>
          <a:bodyPr>
            <a:normAutofit fontScale="90000"/>
          </a:bodyPr>
          <a:lstStyle/>
          <a:p>
            <a:r>
              <a:rPr lang="en-IN" b="1" dirty="0" err="1" smtClean="0">
                <a:solidFill>
                  <a:schemeClr val="accent2">
                    <a:lumMod val="60000"/>
                    <a:lumOff val="40000"/>
                  </a:schemeClr>
                </a:solidFill>
              </a:rPr>
              <a:t>Gastrulation</a:t>
            </a:r>
            <a:r>
              <a:rPr lang="en-IN" b="1" dirty="0" smtClean="0">
                <a:solidFill>
                  <a:schemeClr val="accent2">
                    <a:lumMod val="60000"/>
                    <a:lumOff val="40000"/>
                  </a:schemeClr>
                </a:solidFill>
              </a:rPr>
              <a:t> in C. </a:t>
            </a:r>
            <a:r>
              <a:rPr lang="en-IN" b="1" dirty="0" err="1" smtClean="0">
                <a:solidFill>
                  <a:schemeClr val="accent2">
                    <a:lumMod val="60000"/>
                    <a:lumOff val="40000"/>
                  </a:schemeClr>
                </a:solidFill>
              </a:rPr>
              <a:t>elegans</a:t>
            </a:r>
            <a:endParaRPr lang="en-IN" dirty="0">
              <a:solidFill>
                <a:schemeClr val="accent2">
                  <a:lumMod val="60000"/>
                  <a:lumOff val="40000"/>
                </a:schemeClr>
              </a:solidFill>
            </a:endParaRPr>
          </a:p>
        </p:txBody>
      </p:sp>
      <p:sp>
        <p:nvSpPr>
          <p:cNvPr id="3" name="Content Placeholder 2"/>
          <p:cNvSpPr>
            <a:spLocks noGrp="1"/>
          </p:cNvSpPr>
          <p:nvPr>
            <p:ph idx="1"/>
          </p:nvPr>
        </p:nvSpPr>
        <p:spPr>
          <a:xfrm>
            <a:off x="0" y="838200"/>
            <a:ext cx="9144000" cy="6019800"/>
          </a:xfrm>
        </p:spPr>
        <p:txBody>
          <a:bodyPr>
            <a:normAutofit/>
          </a:bodyPr>
          <a:lstStyle/>
          <a:p>
            <a:r>
              <a:rPr lang="en-IN" sz="2200" dirty="0" err="1" smtClean="0"/>
              <a:t>Gastrulation</a:t>
            </a:r>
            <a:r>
              <a:rPr lang="en-IN" sz="2200" dirty="0" smtClean="0"/>
              <a:t> in </a:t>
            </a:r>
            <a:r>
              <a:rPr lang="en-IN" sz="2200" i="1" dirty="0" smtClean="0"/>
              <a:t>C. </a:t>
            </a:r>
            <a:r>
              <a:rPr lang="en-IN" sz="2200" i="1" dirty="0" err="1" smtClean="0"/>
              <a:t>elegans</a:t>
            </a:r>
            <a:r>
              <a:rPr lang="en-IN" sz="2200" dirty="0" smtClean="0"/>
              <a:t> starts extremely early, just after the generation of the P4 cell in the 24-cell embryo. </a:t>
            </a:r>
          </a:p>
          <a:p>
            <a:endParaRPr lang="en-IN" sz="2200" dirty="0" smtClean="0"/>
          </a:p>
          <a:p>
            <a:r>
              <a:rPr lang="en-IN" sz="2200" dirty="0" smtClean="0"/>
              <a:t>At this time, the two daughters of the E cell (Ea and </a:t>
            </a:r>
            <a:r>
              <a:rPr lang="en-IN" sz="2200" dirty="0" err="1" smtClean="0"/>
              <a:t>Ep</a:t>
            </a:r>
            <a:r>
              <a:rPr lang="en-IN" sz="2200" dirty="0" smtClean="0"/>
              <a:t>) migrate from the ventral side into the </a:t>
            </a:r>
            <a:r>
              <a:rPr lang="en-IN" sz="2200" dirty="0" err="1" smtClean="0"/>
              <a:t>center</a:t>
            </a:r>
            <a:r>
              <a:rPr lang="en-IN" sz="2200" dirty="0" smtClean="0"/>
              <a:t> of the embryo. </a:t>
            </a:r>
          </a:p>
          <a:p>
            <a:endParaRPr lang="en-IN" sz="2200" dirty="0" smtClean="0"/>
          </a:p>
          <a:p>
            <a:r>
              <a:rPr lang="en-IN" sz="2200" dirty="0" smtClean="0"/>
              <a:t>There, they will divide to form a gut consisting of 20 cells. </a:t>
            </a:r>
          </a:p>
          <a:p>
            <a:endParaRPr lang="en-IN" sz="2200" dirty="0" smtClean="0"/>
          </a:p>
          <a:p>
            <a:r>
              <a:rPr lang="en-IN" sz="2200" dirty="0" smtClean="0"/>
              <a:t>There is a very small and transient </a:t>
            </a:r>
            <a:r>
              <a:rPr lang="en-IN" sz="2200" dirty="0" err="1" smtClean="0"/>
              <a:t>blastocoel</a:t>
            </a:r>
            <a:r>
              <a:rPr lang="en-IN" sz="2200" dirty="0" smtClean="0"/>
              <a:t> prior to the movement of the Ea and </a:t>
            </a:r>
            <a:r>
              <a:rPr lang="en-IN" sz="2200" dirty="0" err="1" smtClean="0"/>
              <a:t>Ep</a:t>
            </a:r>
            <a:r>
              <a:rPr lang="en-IN" sz="2200" dirty="0" smtClean="0"/>
              <a:t> cells, and their inward migration creates a tiny </a:t>
            </a:r>
            <a:r>
              <a:rPr lang="en-IN" sz="2200" dirty="0" err="1" smtClean="0"/>
              <a:t>blastopore</a:t>
            </a:r>
            <a:r>
              <a:rPr lang="en-IN" sz="2200" dirty="0" smtClean="0"/>
              <a:t>.</a:t>
            </a:r>
          </a:p>
          <a:p>
            <a:endParaRPr lang="en-IN" sz="2200" dirty="0" smtClean="0"/>
          </a:p>
          <a:p>
            <a:r>
              <a:rPr lang="en-IN" sz="2200" dirty="0" smtClean="0"/>
              <a:t>The next cell to migrate through this </a:t>
            </a:r>
            <a:r>
              <a:rPr lang="en-IN" sz="2200" dirty="0" err="1" smtClean="0"/>
              <a:t>blastopore</a:t>
            </a:r>
            <a:r>
              <a:rPr lang="en-IN" sz="2200" dirty="0" smtClean="0"/>
              <a:t> is the P4 cell, the precursor of the germ cells. </a:t>
            </a:r>
          </a:p>
          <a:p>
            <a:endParaRPr lang="en-IN" sz="2200" dirty="0" smtClean="0"/>
          </a:p>
          <a:p>
            <a:r>
              <a:rPr lang="en-IN" sz="2200" dirty="0" smtClean="0"/>
              <a:t>It migrates to a position beneath the gut </a:t>
            </a:r>
            <a:r>
              <a:rPr lang="en-IN" sz="2200" dirty="0" err="1" smtClean="0"/>
              <a:t>primordium</a:t>
            </a:r>
            <a:r>
              <a:rPr lang="en-IN" sz="2200" dirty="0" smtClean="0"/>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pPr>
              <a:lnSpc>
                <a:spcPct val="150000"/>
              </a:lnSpc>
            </a:pPr>
            <a:r>
              <a:rPr lang="en-IN" sz="2400" dirty="0" smtClean="0"/>
              <a:t>The </a:t>
            </a:r>
            <a:r>
              <a:rPr lang="en-IN" sz="2400" dirty="0" err="1" smtClean="0"/>
              <a:t>mesodermal</a:t>
            </a:r>
            <a:r>
              <a:rPr lang="en-IN" sz="2400" dirty="0" smtClean="0"/>
              <a:t> cells move in next: the descendants of the MS cell migrate inward from the anterior side of the </a:t>
            </a:r>
            <a:r>
              <a:rPr lang="en-IN" sz="2400" dirty="0" err="1" smtClean="0"/>
              <a:t>blastopore</a:t>
            </a:r>
            <a:r>
              <a:rPr lang="en-IN" sz="2400" dirty="0" smtClean="0"/>
              <a:t>, and the C- and D-derived muscle precursors enter from the posterior side. </a:t>
            </a:r>
          </a:p>
          <a:p>
            <a:pPr>
              <a:lnSpc>
                <a:spcPct val="150000"/>
              </a:lnSpc>
            </a:pPr>
            <a:endParaRPr lang="en-IN" sz="2400" dirty="0" smtClean="0"/>
          </a:p>
          <a:p>
            <a:pPr>
              <a:lnSpc>
                <a:spcPct val="150000"/>
              </a:lnSpc>
            </a:pPr>
            <a:r>
              <a:rPr lang="en-IN" sz="2400" dirty="0" smtClean="0"/>
              <a:t>These cells flank the gut tube on the left and right sides. </a:t>
            </a:r>
          </a:p>
          <a:p>
            <a:pPr>
              <a:lnSpc>
                <a:spcPct val="150000"/>
              </a:lnSpc>
            </a:pPr>
            <a:endParaRPr lang="en-IN" sz="2400" dirty="0" smtClean="0"/>
          </a:p>
          <a:p>
            <a:pPr>
              <a:lnSpc>
                <a:spcPct val="150000"/>
              </a:lnSpc>
            </a:pPr>
            <a:r>
              <a:rPr lang="en-IN" sz="2400" dirty="0" smtClean="0"/>
              <a:t>Finally, about 6 hours after fertilization, the AB-derived cells that contribute to the pharynx are brought inside, while the </a:t>
            </a:r>
            <a:r>
              <a:rPr lang="en-IN" sz="2400" b="1" dirty="0" smtClean="0"/>
              <a:t>hypoblast</a:t>
            </a:r>
            <a:r>
              <a:rPr lang="en-IN" sz="2400" dirty="0" smtClean="0"/>
              <a:t> (hypodermal precursor) cells move ventrally by </a:t>
            </a:r>
            <a:r>
              <a:rPr lang="en-IN" sz="2400" dirty="0" err="1" smtClean="0"/>
              <a:t>epiboly</a:t>
            </a:r>
            <a:r>
              <a:rPr lang="en-IN" sz="2400" dirty="0" smtClean="0"/>
              <a:t>, eventually closing the </a:t>
            </a:r>
            <a:r>
              <a:rPr lang="en-IN" sz="2400" dirty="0" err="1" smtClean="0"/>
              <a:t>blastopore</a:t>
            </a:r>
            <a:r>
              <a:rPr lang="en-IN" sz="2400" dirty="0" smtClean="0"/>
              <a:t>. </a:t>
            </a:r>
          </a:p>
          <a:p>
            <a:pPr>
              <a:lnSpc>
                <a:spcPct val="150000"/>
              </a:lnSpc>
            </a:pPr>
            <a:endParaRPr lang="en-IN" sz="2400" dirty="0" smtClean="0"/>
          </a:p>
          <a:p>
            <a:pPr>
              <a:lnSpc>
                <a:spcPct val="150000"/>
              </a:lnSpc>
            </a:pPr>
            <a:endParaRPr lang="en-IN" sz="2400" dirty="0" smtClean="0"/>
          </a:p>
          <a:p>
            <a:pPr>
              <a:lnSpc>
                <a:spcPct val="150000"/>
              </a:lnSpc>
            </a:pPr>
            <a:endParaRPr lang="en-IN"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p:spPr>
        <p:txBody>
          <a:bodyPr>
            <a:normAutofit/>
          </a:bodyPr>
          <a:lstStyle/>
          <a:p>
            <a:pPr>
              <a:lnSpc>
                <a:spcPct val="150000"/>
              </a:lnSpc>
            </a:pPr>
            <a:r>
              <a:rPr lang="en-IN" sz="2400" dirty="0" smtClean="0"/>
              <a:t>During the next 6 hours, the cells move and organize into organs, and the ball-shaped embryo stretches out to become a worm. </a:t>
            </a:r>
          </a:p>
          <a:p>
            <a:pPr>
              <a:lnSpc>
                <a:spcPct val="150000"/>
              </a:lnSpc>
            </a:pPr>
            <a:endParaRPr lang="en-IN" sz="2400" dirty="0" smtClean="0"/>
          </a:p>
          <a:p>
            <a:pPr>
              <a:lnSpc>
                <a:spcPct val="150000"/>
              </a:lnSpc>
            </a:pPr>
            <a:r>
              <a:rPr lang="en-IN" sz="2400" dirty="0" smtClean="0"/>
              <a:t>This hermaphroditic worm will have 558 somatic cells. </a:t>
            </a:r>
          </a:p>
          <a:p>
            <a:pPr>
              <a:lnSpc>
                <a:spcPct val="150000"/>
              </a:lnSpc>
            </a:pPr>
            <a:endParaRPr lang="en-IN" sz="2400" dirty="0" smtClean="0"/>
          </a:p>
          <a:p>
            <a:pPr>
              <a:lnSpc>
                <a:spcPct val="150000"/>
              </a:lnSpc>
            </a:pPr>
            <a:r>
              <a:rPr lang="en-IN" sz="2400" dirty="0" smtClean="0"/>
              <a:t>An additional 115 cells will have formed, but undergone apoptosis. </a:t>
            </a:r>
          </a:p>
          <a:p>
            <a:pPr>
              <a:lnSpc>
                <a:spcPct val="150000"/>
              </a:lnSpc>
            </a:pPr>
            <a:endParaRPr lang="en-IN" sz="2400" dirty="0" smtClean="0"/>
          </a:p>
          <a:p>
            <a:pPr>
              <a:lnSpc>
                <a:spcPct val="150000"/>
              </a:lnSpc>
            </a:pPr>
            <a:r>
              <a:rPr lang="en-IN" sz="2400" dirty="0" smtClean="0"/>
              <a:t>After four </a:t>
            </a:r>
            <a:r>
              <a:rPr lang="en-IN" sz="2400" dirty="0" err="1" smtClean="0"/>
              <a:t>molts</a:t>
            </a:r>
            <a:r>
              <a:rPr lang="en-IN" sz="2400" dirty="0" smtClean="0"/>
              <a:t>, this worm will be a sexually mature adult, containing 959 somatic cells, as well as numerous sperm and eggs.</a:t>
            </a:r>
            <a:endParaRPr lang="en-IN"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200399"/>
          </a:xfrm>
        </p:spPr>
        <p:txBody>
          <a:bodyPr>
            <a:normAutofit fontScale="55000" lnSpcReduction="20000"/>
          </a:bodyPr>
          <a:lstStyle/>
          <a:p>
            <a:pPr>
              <a:buNone/>
            </a:pPr>
            <a:r>
              <a:rPr lang="en-IN" dirty="0" err="1" smtClean="0"/>
              <a:t>Gastrulation</a:t>
            </a:r>
            <a:r>
              <a:rPr lang="en-IN" dirty="0" smtClean="0"/>
              <a:t> in </a:t>
            </a:r>
            <a:r>
              <a:rPr lang="en-IN" i="1" dirty="0" smtClean="0"/>
              <a:t>C. </a:t>
            </a:r>
            <a:r>
              <a:rPr lang="en-IN" i="1" dirty="0" err="1" smtClean="0"/>
              <a:t>elegans</a:t>
            </a:r>
            <a:r>
              <a:rPr lang="en-IN" i="1" dirty="0" smtClean="0"/>
              <a:t>.</a:t>
            </a:r>
            <a:r>
              <a:rPr lang="en-IN" dirty="0" smtClean="0"/>
              <a:t> </a:t>
            </a:r>
          </a:p>
          <a:p>
            <a:pPr>
              <a:buNone/>
            </a:pPr>
            <a:endParaRPr lang="en-IN" dirty="0" smtClean="0"/>
          </a:p>
          <a:p>
            <a:r>
              <a:rPr lang="en-IN" dirty="0" smtClean="0"/>
              <a:t>(A) Positions of founder cells and their descendants at the 26-cell stage, just prior to </a:t>
            </a:r>
            <a:r>
              <a:rPr lang="en-IN" dirty="0" err="1" smtClean="0"/>
              <a:t>gastrulation</a:t>
            </a:r>
            <a:r>
              <a:rPr lang="en-IN" dirty="0" smtClean="0"/>
              <a:t>. </a:t>
            </a:r>
          </a:p>
          <a:p>
            <a:endParaRPr lang="en-IN" dirty="0" smtClean="0"/>
          </a:p>
          <a:p>
            <a:r>
              <a:rPr lang="en-IN" dirty="0" smtClean="0"/>
              <a:t>(B) 102-cell stage, after the migration of the E, P4, and D descendants. </a:t>
            </a:r>
          </a:p>
          <a:p>
            <a:endParaRPr lang="en-IN" dirty="0" smtClean="0"/>
          </a:p>
          <a:p>
            <a:r>
              <a:rPr lang="en-IN" dirty="0" smtClean="0"/>
              <a:t>(C) Positions of the cells near the end of </a:t>
            </a:r>
            <a:r>
              <a:rPr lang="en-IN" dirty="0" err="1" smtClean="0"/>
              <a:t>gastrulation</a:t>
            </a:r>
            <a:r>
              <a:rPr lang="en-IN" dirty="0" smtClean="0"/>
              <a:t>. The dotted and dashed lines represent regions of the hypodermis contributed by AB and C, respectively. </a:t>
            </a:r>
          </a:p>
          <a:p>
            <a:endParaRPr lang="en-IN" dirty="0" smtClean="0"/>
          </a:p>
          <a:p>
            <a:r>
              <a:rPr lang="en-IN" dirty="0" smtClean="0"/>
              <a:t>(D) Early </a:t>
            </a:r>
            <a:r>
              <a:rPr lang="en-IN" dirty="0" err="1" smtClean="0"/>
              <a:t>gastrulation</a:t>
            </a:r>
            <a:r>
              <a:rPr lang="en-IN" dirty="0" smtClean="0"/>
              <a:t>, as the two E cells start moving inward.</a:t>
            </a:r>
          </a:p>
        </p:txBody>
      </p:sp>
      <p:pic>
        <p:nvPicPr>
          <p:cNvPr id="32770" name="Picture 2" descr="Figure 8.47. Gastrulation in C."/>
          <p:cNvPicPr>
            <a:picLocks noChangeAspect="1" noChangeArrowheads="1"/>
          </p:cNvPicPr>
          <p:nvPr/>
        </p:nvPicPr>
        <p:blipFill>
          <a:blip r:embed="rId2"/>
          <a:srcRect/>
          <a:stretch>
            <a:fillRect/>
          </a:stretch>
        </p:blipFill>
        <p:spPr bwMode="auto">
          <a:xfrm>
            <a:off x="4724400" y="3086101"/>
            <a:ext cx="4419600" cy="37719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3246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lnSpc>
                <a:spcPct val="150000"/>
              </a:lnSpc>
            </a:pPr>
            <a:r>
              <a:rPr lang="en-IN" sz="2400" dirty="0" smtClean="0">
                <a:solidFill>
                  <a:schemeClr val="tx1"/>
                </a:solidFill>
              </a:rPr>
              <a:t>A research program spearheaded by Sydney Brenner (1974) was set up to identify an organism wherein it might be possible to identify each gene involved in development as well as to trace the lineage of every single cell. </a:t>
            </a:r>
          </a:p>
          <a:p>
            <a:pPr>
              <a:lnSpc>
                <a:spcPct val="150000"/>
              </a:lnSpc>
            </a:pPr>
            <a:r>
              <a:rPr lang="en-IN" sz="2400" dirty="0" smtClean="0">
                <a:solidFill>
                  <a:schemeClr val="tx1"/>
                </a:solidFill>
              </a:rPr>
              <a:t>The researchers settled upon </a:t>
            </a:r>
            <a:r>
              <a:rPr lang="en-IN" sz="2400" i="1" dirty="0" err="1" smtClean="0">
                <a:solidFill>
                  <a:schemeClr val="tx1"/>
                </a:solidFill>
              </a:rPr>
              <a:t>Caenorhabditis</a:t>
            </a:r>
            <a:r>
              <a:rPr lang="en-IN" sz="2400" i="1" dirty="0" smtClean="0">
                <a:solidFill>
                  <a:schemeClr val="tx1"/>
                </a:solidFill>
              </a:rPr>
              <a:t> </a:t>
            </a:r>
            <a:r>
              <a:rPr lang="en-IN" sz="2400" i="1" dirty="0" err="1" smtClean="0">
                <a:solidFill>
                  <a:schemeClr val="tx1"/>
                </a:solidFill>
              </a:rPr>
              <a:t>elegans</a:t>
            </a:r>
            <a:r>
              <a:rPr lang="en-IN" sz="2400" i="1" dirty="0" smtClean="0">
                <a:solidFill>
                  <a:schemeClr val="tx1"/>
                </a:solidFill>
              </a:rPr>
              <a:t>,</a:t>
            </a:r>
            <a:r>
              <a:rPr lang="en-IN" sz="2400" dirty="0" smtClean="0">
                <a:solidFill>
                  <a:schemeClr val="tx1"/>
                </a:solidFill>
              </a:rPr>
              <a:t> a small (1 mm long), free-living soil nematode. </a:t>
            </a:r>
          </a:p>
          <a:p>
            <a:pPr>
              <a:lnSpc>
                <a:spcPct val="150000"/>
              </a:lnSpc>
            </a:pPr>
            <a:r>
              <a:rPr lang="en-IN" sz="2400" dirty="0" smtClean="0">
                <a:solidFill>
                  <a:schemeClr val="tx1"/>
                </a:solidFill>
              </a:rPr>
              <a:t>It has a rapid period of embryogenesis (about 16 hours), which it can accomplish in a </a:t>
            </a:r>
            <a:r>
              <a:rPr lang="en-IN" sz="2400" dirty="0" err="1" smtClean="0">
                <a:solidFill>
                  <a:schemeClr val="tx1"/>
                </a:solidFill>
              </a:rPr>
              <a:t>petridish</a:t>
            </a:r>
            <a:r>
              <a:rPr lang="en-IN" sz="2400" dirty="0" smtClean="0">
                <a:solidFill>
                  <a:schemeClr val="tx1"/>
                </a:solidFill>
              </a:rPr>
              <a:t>, and relatively few cell types. </a:t>
            </a:r>
          </a:p>
          <a:p>
            <a:pPr>
              <a:lnSpc>
                <a:spcPct val="150000"/>
              </a:lnSpc>
            </a:pPr>
            <a:r>
              <a:rPr lang="en-IN" sz="2400" dirty="0" smtClean="0">
                <a:solidFill>
                  <a:schemeClr val="tx1"/>
                </a:solidFill>
              </a:rPr>
              <a:t>Moreover, its predominant adult form is hermaphroditic, with each individual producing both eggs and sperm.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descr="Image result for cleavage in c. elegans"/>
          <p:cNvPicPr>
            <a:picLocks noChangeAspect="1" noChangeArrowheads="1"/>
          </p:cNvPicPr>
          <p:nvPr/>
        </p:nvPicPr>
        <p:blipFill>
          <a:blip r:embed="rId2"/>
          <a:srcRect/>
          <a:stretch>
            <a:fillRect/>
          </a:stretch>
        </p:blipFill>
        <p:spPr bwMode="auto">
          <a:xfrm>
            <a:off x="914399" y="1143000"/>
            <a:ext cx="7248291" cy="4953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descr="Image result for c elegans life cycle"/>
          <p:cNvPicPr>
            <a:picLocks noChangeAspect="1" noChangeArrowheads="1"/>
          </p:cNvPicPr>
          <p:nvPr/>
        </p:nvPicPr>
        <p:blipFill>
          <a:blip r:embed="rId2" cstate="print"/>
          <a:srcRect/>
          <a:stretch>
            <a:fillRect/>
          </a:stretch>
        </p:blipFill>
        <p:spPr bwMode="auto">
          <a:xfrm>
            <a:off x="76200" y="0"/>
            <a:ext cx="8935300" cy="68579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a:noFill/>
          <a:ln>
            <a:noFill/>
          </a:ln>
        </p:spPr>
        <p:style>
          <a:lnRef idx="2">
            <a:schemeClr val="accent2"/>
          </a:lnRef>
          <a:fillRef idx="1">
            <a:schemeClr val="lt1"/>
          </a:fillRef>
          <a:effectRef idx="0">
            <a:schemeClr val="accent2"/>
          </a:effectRef>
          <a:fontRef idx="minor">
            <a:schemeClr val="dk1"/>
          </a:fontRef>
        </p:style>
        <p:txBody>
          <a:bodyPr>
            <a:normAutofit/>
          </a:bodyPr>
          <a:lstStyle/>
          <a:p>
            <a:r>
              <a:rPr lang="en-IN" sz="2400" dirty="0" smtClean="0">
                <a:solidFill>
                  <a:schemeClr val="tx1"/>
                </a:solidFill>
              </a:rPr>
              <a:t>These roundworms can reproduce either by self-fertilization or by cross-fertilization with the infrequently occurring males. </a:t>
            </a:r>
          </a:p>
          <a:p>
            <a:endParaRPr lang="en-IN" sz="2400" dirty="0" smtClean="0">
              <a:solidFill>
                <a:schemeClr val="tx1"/>
              </a:solidFill>
            </a:endParaRPr>
          </a:p>
          <a:p>
            <a:r>
              <a:rPr lang="en-IN" sz="2400" dirty="0" smtClean="0">
                <a:solidFill>
                  <a:schemeClr val="tx1"/>
                </a:solidFill>
              </a:rPr>
              <a:t>The body of an adult </a:t>
            </a:r>
            <a:r>
              <a:rPr lang="en-IN" sz="2400" i="1" dirty="0" smtClean="0">
                <a:solidFill>
                  <a:schemeClr val="tx1"/>
                </a:solidFill>
              </a:rPr>
              <a:t>C. </a:t>
            </a:r>
            <a:r>
              <a:rPr lang="en-IN" sz="2400" i="1" dirty="0" err="1" smtClean="0">
                <a:solidFill>
                  <a:schemeClr val="tx1"/>
                </a:solidFill>
              </a:rPr>
              <a:t>elegans</a:t>
            </a:r>
            <a:r>
              <a:rPr lang="en-IN" sz="2400" dirty="0" smtClean="0">
                <a:solidFill>
                  <a:schemeClr val="tx1"/>
                </a:solidFill>
              </a:rPr>
              <a:t> hermaphrodite contains exactly 959 somatic cells, whose entire lineage has been traced through its transparent cuticle. </a:t>
            </a:r>
          </a:p>
          <a:p>
            <a:endParaRPr lang="en-IN" sz="2400" dirty="0" smtClean="0">
              <a:solidFill>
                <a:schemeClr val="tx1"/>
              </a:solidFill>
            </a:endParaRPr>
          </a:p>
          <a:p>
            <a:r>
              <a:rPr lang="en-IN" sz="2400" dirty="0" smtClean="0">
                <a:solidFill>
                  <a:schemeClr val="tx1"/>
                </a:solidFill>
              </a:rPr>
              <a:t>Furthermore, unlike vertebrate cell lineages, the cell lineage of </a:t>
            </a:r>
            <a:r>
              <a:rPr lang="en-IN" sz="2400" i="1" dirty="0" smtClean="0">
                <a:solidFill>
                  <a:schemeClr val="tx1"/>
                </a:solidFill>
              </a:rPr>
              <a:t>C. </a:t>
            </a:r>
            <a:r>
              <a:rPr lang="en-IN" sz="2400" i="1" dirty="0" err="1" smtClean="0">
                <a:solidFill>
                  <a:schemeClr val="tx1"/>
                </a:solidFill>
              </a:rPr>
              <a:t>elegans</a:t>
            </a:r>
            <a:r>
              <a:rPr lang="en-IN" sz="2400" dirty="0" smtClean="0">
                <a:solidFill>
                  <a:schemeClr val="tx1"/>
                </a:solidFill>
              </a:rPr>
              <a:t> is almost entirely invariant from one individual to the next. </a:t>
            </a:r>
          </a:p>
          <a:p>
            <a:endParaRPr lang="en-IN" sz="2400" dirty="0" smtClean="0">
              <a:solidFill>
                <a:schemeClr val="tx1"/>
              </a:solidFill>
            </a:endParaRPr>
          </a:p>
          <a:p>
            <a:r>
              <a:rPr lang="en-IN" sz="2400" dirty="0" smtClean="0">
                <a:solidFill>
                  <a:schemeClr val="tx1"/>
                </a:solidFill>
              </a:rPr>
              <a:t>There is little room for randomness.</a:t>
            </a:r>
          </a:p>
          <a:p>
            <a:endParaRPr lang="en-IN" sz="2400" i="1" dirty="0" smtClean="0">
              <a:solidFill>
                <a:schemeClr val="tx1"/>
              </a:solidFill>
            </a:endParaRPr>
          </a:p>
          <a:p>
            <a:r>
              <a:rPr lang="en-IN" sz="2400" i="1" dirty="0" smtClean="0">
                <a:solidFill>
                  <a:schemeClr val="tx1"/>
                </a:solidFill>
              </a:rPr>
              <a:t>C. </a:t>
            </a:r>
            <a:r>
              <a:rPr lang="en-IN" sz="2400" i="1" dirty="0" err="1" smtClean="0">
                <a:solidFill>
                  <a:schemeClr val="tx1"/>
                </a:solidFill>
              </a:rPr>
              <a:t>elegans</a:t>
            </a:r>
            <a:r>
              <a:rPr lang="en-IN" sz="2400" dirty="0" smtClean="0">
                <a:solidFill>
                  <a:schemeClr val="tx1"/>
                </a:solidFill>
              </a:rPr>
              <a:t> also has a small number of genes for a </a:t>
            </a:r>
            <a:r>
              <a:rPr lang="en-IN" sz="2400" dirty="0" err="1" smtClean="0">
                <a:solidFill>
                  <a:schemeClr val="tx1"/>
                </a:solidFill>
              </a:rPr>
              <a:t>multicellular</a:t>
            </a:r>
            <a:r>
              <a:rPr lang="en-IN" sz="2400" dirty="0" smtClean="0">
                <a:solidFill>
                  <a:schemeClr val="tx1"/>
                </a:solidFill>
              </a:rPr>
              <a:t> organism—about 19,000—and its genome has been entirely sequenced, the first ever for a </a:t>
            </a:r>
            <a:r>
              <a:rPr lang="en-IN" sz="2400" dirty="0" err="1" smtClean="0">
                <a:solidFill>
                  <a:schemeClr val="tx1"/>
                </a:solidFill>
              </a:rPr>
              <a:t>multicellular</a:t>
            </a:r>
            <a:r>
              <a:rPr lang="en-IN" sz="2400" dirty="0" smtClean="0">
                <a:solidFill>
                  <a:schemeClr val="tx1"/>
                </a:solidFill>
              </a:rPr>
              <a:t> organism.</a:t>
            </a:r>
          </a:p>
          <a:p>
            <a:endParaRPr lang="en-IN" sz="24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 elegans"/>
          <p:cNvPicPr>
            <a:picLocks noChangeAspect="1" noChangeArrowheads="1"/>
          </p:cNvPicPr>
          <p:nvPr/>
        </p:nvPicPr>
        <p:blipFill>
          <a:blip r:embed="rId2"/>
          <a:srcRect/>
          <a:stretch>
            <a:fillRect/>
          </a:stretch>
        </p:blipFill>
        <p:spPr bwMode="auto">
          <a:xfrm>
            <a:off x="381000" y="1371600"/>
            <a:ext cx="8332204" cy="335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Image result for c elegans life cycle"/>
          <p:cNvPicPr>
            <a:picLocks noChangeAspect="1" noChangeArrowheads="1"/>
          </p:cNvPicPr>
          <p:nvPr/>
        </p:nvPicPr>
        <p:blipFill>
          <a:blip r:embed="rId2" cstate="print"/>
          <a:srcRect/>
          <a:stretch>
            <a:fillRect/>
          </a:stretch>
        </p:blipFill>
        <p:spPr bwMode="auto">
          <a:xfrm>
            <a:off x="76200" y="0"/>
            <a:ext cx="8935300" cy="68579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leavage in c. elegans"/>
          <p:cNvPicPr>
            <a:picLocks noChangeAspect="1" noChangeArrowheads="1"/>
          </p:cNvPicPr>
          <p:nvPr/>
        </p:nvPicPr>
        <p:blipFill>
          <a:blip r:embed="rId2"/>
          <a:srcRect/>
          <a:stretch>
            <a:fillRect/>
          </a:stretch>
        </p:blipFill>
        <p:spPr bwMode="auto">
          <a:xfrm>
            <a:off x="765175" y="322180"/>
            <a:ext cx="7388225" cy="61548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6553200"/>
          </a:xfrm>
        </p:spPr>
        <p:txBody>
          <a:bodyPr>
            <a:normAutofit/>
          </a:bodyPr>
          <a:lstStyle/>
          <a:p>
            <a:r>
              <a:rPr lang="en-IN" sz="2400" dirty="0" smtClean="0"/>
              <a:t>Adult hermaphrodite. </a:t>
            </a:r>
          </a:p>
          <a:p>
            <a:pPr lvl="1"/>
            <a:r>
              <a:rPr lang="en-IN" sz="2000" dirty="0" smtClean="0"/>
              <a:t>Sperm are stored so that a mature egg must pass through the sperm on its way to the vulva. </a:t>
            </a:r>
          </a:p>
          <a:p>
            <a:endParaRPr lang="en-IN" sz="2400" dirty="0" smtClean="0"/>
          </a:p>
          <a:p>
            <a:r>
              <a:rPr lang="en-IN" sz="2400" dirty="0" smtClean="0"/>
              <a:t>(B) The gonads. </a:t>
            </a:r>
          </a:p>
          <a:p>
            <a:pPr lvl="1"/>
            <a:r>
              <a:rPr lang="en-IN" sz="2000" dirty="0" smtClean="0"/>
              <a:t>Near the distal end, the germ cells undergo mitosis. </a:t>
            </a:r>
          </a:p>
          <a:p>
            <a:pPr lvl="1"/>
            <a:r>
              <a:rPr lang="en-IN" sz="2000" dirty="0" smtClean="0"/>
              <a:t>As they get further from the distal tip, they enter meiosis. </a:t>
            </a:r>
          </a:p>
          <a:p>
            <a:pPr lvl="1"/>
            <a:r>
              <a:rPr lang="en-IN" sz="2000" dirty="0" smtClean="0"/>
              <a:t>Early meiosis forms sperm that are stored in the </a:t>
            </a:r>
            <a:r>
              <a:rPr lang="en-IN" sz="2000" dirty="0" err="1" smtClean="0"/>
              <a:t>spermatheca</a:t>
            </a:r>
            <a:r>
              <a:rPr lang="en-IN" sz="2000" dirty="0" smtClean="0"/>
              <a:t>. </a:t>
            </a:r>
          </a:p>
          <a:p>
            <a:pPr lvl="1"/>
            <a:r>
              <a:rPr lang="en-IN" sz="2000" dirty="0" smtClean="0"/>
              <a:t>Later meioses form eggs that become fertilized as they roll through the </a:t>
            </a:r>
            <a:r>
              <a:rPr lang="en-IN" sz="2000" dirty="0" err="1" smtClean="0"/>
              <a:t>spermatheca</a:t>
            </a:r>
            <a:r>
              <a:rPr lang="en-IN" sz="2000" dirty="0" smtClean="0"/>
              <a:t>. </a:t>
            </a:r>
          </a:p>
          <a:p>
            <a:endParaRPr lang="en-IN" sz="2400" dirty="0" smtClean="0"/>
          </a:p>
          <a:p>
            <a:r>
              <a:rPr lang="en-IN" sz="2400" dirty="0" smtClean="0"/>
              <a:t>(C) Early development, as the egg is fertilized and moves toward the vulva. </a:t>
            </a:r>
          </a:p>
          <a:p>
            <a:pPr lvl="1"/>
            <a:r>
              <a:rPr lang="en-IN" sz="2000" dirty="0" smtClean="0"/>
              <a:t>The p-lineage are stem cells that will eventually form the germ cells.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3249</Words>
  <Application>Microsoft Office PowerPoint</Application>
  <PresentationFormat>On-screen Show (4:3)</PresentationFormat>
  <Paragraphs>247</Paragraphs>
  <Slides>41</Slides>
  <Notes>0</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Early Development of the Caenorhabditis elegans</vt:lpstr>
      <vt:lpstr>Why C. elegans?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Cleavage and Axis Formation in C. elegans</vt:lpstr>
      <vt:lpstr>PowerPoint Presentation</vt:lpstr>
      <vt:lpstr>PowerPoint Presentation</vt:lpstr>
      <vt:lpstr>Anterior-posterior axis formation</vt:lpstr>
      <vt:lpstr>PowerPoint Presentation</vt:lpstr>
      <vt:lpstr>PowerPoint Presentation</vt:lpstr>
      <vt:lpstr>PowerPoint Presentation</vt:lpstr>
      <vt:lpstr>PowerPoint Presentation</vt:lpstr>
      <vt:lpstr>Formation of the dorsal-ventral and right-left axes</vt:lpstr>
      <vt:lpstr>PowerPoint Presentation</vt:lpstr>
      <vt:lpstr>Control of blastomere identity</vt:lpstr>
      <vt:lpstr>Autonomous specification</vt:lpstr>
      <vt:lpstr>PowerPoint Presentation</vt:lpstr>
      <vt:lpstr>PowerPoint Presentation</vt:lpstr>
      <vt:lpstr>PowerPoint Presentation</vt:lpstr>
      <vt:lpstr>PowerPoint Presentation</vt:lpstr>
      <vt:lpstr>PowerPoint Presentation</vt:lpstr>
      <vt:lpstr>Conditional specification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Gastrulation in C. elegans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Development of the Nematode Caenorhabditis elegans</dc:title>
  <dc:creator>anusha</dc:creator>
  <cp:lastModifiedBy>KULP259</cp:lastModifiedBy>
  <cp:revision>2</cp:revision>
  <dcterms:created xsi:type="dcterms:W3CDTF">2006-08-16T00:00:00Z</dcterms:created>
  <dcterms:modified xsi:type="dcterms:W3CDTF">2020-04-20T08:17:54Z</dcterms:modified>
</cp:coreProperties>
</file>